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0" r:id="rId6"/>
    <p:sldId id="263" r:id="rId7"/>
    <p:sldId id="264" r:id="rId8"/>
    <p:sldId id="262" r:id="rId9"/>
    <p:sldId id="269" r:id="rId10"/>
    <p:sldId id="270" r:id="rId11"/>
    <p:sldId id="267" r:id="rId12"/>
    <p:sldId id="268" r:id="rId13"/>
    <p:sldId id="271" r:id="rId14"/>
    <p:sldId id="272" r:id="rId15"/>
    <p:sldId id="273" r:id="rId16"/>
    <p:sldId id="274" r:id="rId17"/>
    <p:sldId id="275" r:id="rId18"/>
    <p:sldId id="276" r:id="rId19"/>
    <p:sldId id="277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89" d="100"/>
          <a:sy n="89" d="100"/>
        </p:scale>
        <p:origin x="84" y="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59FED-8670-4E57-9E89-EBA50E18E498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7BA73-5446-437D-AF8F-7518D5DC8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039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59FED-8670-4E57-9E89-EBA50E18E498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7BA73-5446-437D-AF8F-7518D5DC8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822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59FED-8670-4E57-9E89-EBA50E18E498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7BA73-5446-437D-AF8F-7518D5DC8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56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59FED-8670-4E57-9E89-EBA50E18E498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7BA73-5446-437D-AF8F-7518D5DC8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011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59FED-8670-4E57-9E89-EBA50E18E498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7BA73-5446-437D-AF8F-7518D5DC8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60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59FED-8670-4E57-9E89-EBA50E18E498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7BA73-5446-437D-AF8F-7518D5DC8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247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59FED-8670-4E57-9E89-EBA50E18E498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7BA73-5446-437D-AF8F-7518D5DC8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17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59FED-8670-4E57-9E89-EBA50E18E498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7BA73-5446-437D-AF8F-7518D5DC8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915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59FED-8670-4E57-9E89-EBA50E18E498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7BA73-5446-437D-AF8F-7518D5DC8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055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59FED-8670-4E57-9E89-EBA50E18E498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7BA73-5446-437D-AF8F-7518D5DC8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645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59FED-8670-4E57-9E89-EBA50E18E498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7BA73-5446-437D-AF8F-7518D5DC8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80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A59FED-8670-4E57-9E89-EBA50E18E498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87BA73-5446-437D-AF8F-7518D5DC8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440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-Vjd4YtAImM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VuR6QuWrHrc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2Fhc0t_QNhs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Gustation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982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Taste Receptor Life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When taste receptors die they are replaced by </a:t>
            </a:r>
            <a:r>
              <a:rPr lang="en-US" b="1" dirty="0" smtClean="0"/>
              <a:t>basal cells</a:t>
            </a:r>
          </a:p>
          <a:p>
            <a:r>
              <a:rPr lang="en-US" dirty="0" smtClean="0"/>
              <a:t>The basal cells can create new taste receptors where an old one has sloughed off due to ware</a:t>
            </a:r>
          </a:p>
          <a:p>
            <a:r>
              <a:rPr lang="en-US" dirty="0" smtClean="0"/>
              <a:t>This creates a tongue that does not lose the ability to taste over short periods of time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-46" t="12167" r="72650" b="50500"/>
          <a:stretch/>
        </p:blipFill>
        <p:spPr>
          <a:xfrm>
            <a:off x="590296" y="1591535"/>
            <a:ext cx="5383784" cy="4585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55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Taste Bulbs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Each taste receptor is grouped together in a rounded structure called a taste bulb</a:t>
            </a:r>
          </a:p>
          <a:p>
            <a:r>
              <a:rPr lang="en-US" dirty="0" smtClean="0"/>
              <a:t>Each taste bulb is made of basal cells, supporting cells and taste receptors that are grouped together</a:t>
            </a:r>
          </a:p>
          <a:p>
            <a:r>
              <a:rPr lang="en-US" dirty="0" smtClean="0"/>
              <a:t>This creates a protected structure that can perceive five different tastes</a:t>
            </a:r>
            <a:endParaRPr lang="en-US" dirty="0"/>
          </a:p>
        </p:txBody>
      </p:sp>
      <p:pic>
        <p:nvPicPr>
          <p:cNvPr id="1028" name="Picture 4" descr="http://philschatz.com/biology-book/resources/Figure_36_03_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00" y="1825625"/>
            <a:ext cx="5101336" cy="419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9637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Taste Bulbs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five tastes are</a:t>
            </a:r>
          </a:p>
          <a:p>
            <a:r>
              <a:rPr lang="en-US" dirty="0" smtClean="0"/>
              <a:t>Sweet – a flavor given off from table sugar</a:t>
            </a:r>
          </a:p>
          <a:p>
            <a:r>
              <a:rPr lang="en-US" dirty="0" smtClean="0"/>
              <a:t>Sour – a taste given off by vinegar </a:t>
            </a:r>
          </a:p>
          <a:p>
            <a:r>
              <a:rPr lang="en-US" dirty="0" smtClean="0"/>
              <a:t>Bitter – a taste given off by caffeine</a:t>
            </a:r>
          </a:p>
          <a:p>
            <a:r>
              <a:rPr lang="en-US" dirty="0" smtClean="0"/>
              <a:t>Salty – a taste given off by … salt</a:t>
            </a:r>
          </a:p>
          <a:p>
            <a:r>
              <a:rPr lang="en-US" dirty="0" smtClean="0"/>
              <a:t>Umami – a savory taste given off by meat (and MSG)</a:t>
            </a:r>
            <a:endParaRPr lang="en-US" dirty="0"/>
          </a:p>
        </p:txBody>
      </p:sp>
      <p:pic>
        <p:nvPicPr>
          <p:cNvPr id="5" name="Picture 2" descr="http://www.cf.ac.uk/biosi/staffinfo/jacob/teaching/sensory/taste_receptors1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5" t="34123" r="1525" b="39538"/>
          <a:stretch/>
        </p:blipFill>
        <p:spPr bwMode="auto">
          <a:xfrm>
            <a:off x="76200" y="3279648"/>
            <a:ext cx="6096000" cy="1058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7594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Gustatory Pathways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Taste bulbs will use their various taste receptors to taste different foods</a:t>
            </a:r>
          </a:p>
          <a:p>
            <a:r>
              <a:rPr lang="en-US" dirty="0" smtClean="0"/>
              <a:t>These foods will be linked to the limbic system to link memories to the current sensory input</a:t>
            </a:r>
          </a:p>
          <a:p>
            <a:r>
              <a:rPr lang="en-US" dirty="0" smtClean="0"/>
              <a:t>This creates links between human experience and human perception of taste</a:t>
            </a:r>
            <a:endParaRPr lang="en-US" dirty="0"/>
          </a:p>
        </p:txBody>
      </p:sp>
      <p:pic>
        <p:nvPicPr>
          <p:cNvPr id="1026" name="Picture 2" descr="http://philschatz.com/biology-book/resources/Figure_36_03_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0615" y="1732666"/>
            <a:ext cx="5403977" cy="4444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0802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https://www.youtube.com/watch?v=-</a:t>
            </a:r>
            <a:r>
              <a:rPr lang="en-US" dirty="0" smtClean="0">
                <a:hlinkClick r:id="rId2"/>
              </a:rPr>
              <a:t>Vjd4YtAImM</a:t>
            </a:r>
            <a:endParaRPr lang="en-US" dirty="0" smtClean="0"/>
          </a:p>
          <a:p>
            <a:r>
              <a:rPr lang="en-US" dirty="0" smtClean="0"/>
              <a:t>Great scientific test!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60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Gustatory Pathways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44768" y="1825624"/>
            <a:ext cx="5209032" cy="4636135"/>
          </a:xfrm>
        </p:spPr>
        <p:txBody>
          <a:bodyPr/>
          <a:lstStyle/>
          <a:p>
            <a:r>
              <a:rPr lang="en-US" dirty="0" smtClean="0"/>
              <a:t>Taste bulbs coordinate the input from the taste buds and relay that information to the nervous system</a:t>
            </a:r>
          </a:p>
          <a:p>
            <a:r>
              <a:rPr lang="en-US" dirty="0" smtClean="0"/>
              <a:t>This means that they will send one coordinated signal at a time</a:t>
            </a:r>
          </a:p>
          <a:p>
            <a:r>
              <a:rPr lang="en-US" dirty="0" smtClean="0"/>
              <a:t>This creates signals and tastes from the taste buds to the brain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57667" t="8980" b="10941"/>
          <a:stretch/>
        </p:blipFill>
        <p:spPr>
          <a:xfrm>
            <a:off x="1255776" y="1557915"/>
            <a:ext cx="4035552" cy="4443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257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53510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Gustatory Pathways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taste buds relate to three different cranial nerves</a:t>
            </a:r>
          </a:p>
          <a:p>
            <a:r>
              <a:rPr lang="en-US" dirty="0" smtClean="0"/>
              <a:t>The NVII facial nerve innervates all of the taste buds located on the anterior two thirds of the tongue</a:t>
            </a:r>
          </a:p>
          <a:p>
            <a:r>
              <a:rPr lang="en-US" dirty="0" smtClean="0"/>
              <a:t>The NIX innervates the taste buds on the posterior third of the tongue</a:t>
            </a:r>
          </a:p>
          <a:p>
            <a:r>
              <a:rPr lang="en-US" dirty="0" smtClean="0"/>
              <a:t>The NX </a:t>
            </a:r>
            <a:r>
              <a:rPr lang="en-US" dirty="0" err="1" smtClean="0"/>
              <a:t>Vagus</a:t>
            </a:r>
            <a:r>
              <a:rPr lang="en-US" dirty="0" smtClean="0"/>
              <a:t> nerve innervates taste buds on areas that are not the tongue</a:t>
            </a:r>
          </a:p>
          <a:p>
            <a:pPr lvl="1"/>
            <a:r>
              <a:rPr lang="en-US" dirty="0" smtClean="0"/>
              <a:t>These are found on the epiglottis</a:t>
            </a:r>
            <a:endParaRPr lang="en-US" dirty="0"/>
          </a:p>
        </p:txBody>
      </p:sp>
      <p:pic>
        <p:nvPicPr>
          <p:cNvPr id="2050" name="Picture 2" descr="http://media.tumblr.com/1abd820225a3792d0787cd3b53ada989/tumblr_inline_mqyyza95I71qz4rg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2423" y="1511808"/>
            <a:ext cx="2876157" cy="4665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5644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Perception of Taste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perception of taste is not entirely up to the taste buds</a:t>
            </a:r>
          </a:p>
          <a:p>
            <a:r>
              <a:rPr lang="en-US" dirty="0" smtClean="0"/>
              <a:t>The perception of taste happens from a mixture of sensory input</a:t>
            </a:r>
          </a:p>
          <a:p>
            <a:r>
              <a:rPr lang="en-US" dirty="0" smtClean="0"/>
              <a:t>This is because the sensation of taste comes from the primary sensory cortex</a:t>
            </a:r>
          </a:p>
          <a:p>
            <a:r>
              <a:rPr lang="en-US" dirty="0" smtClean="0"/>
              <a:t>This section of the brain combines sensory input from multiple sources</a:t>
            </a:r>
            <a:endParaRPr lang="en-US" dirty="0"/>
          </a:p>
        </p:txBody>
      </p:sp>
      <p:pic>
        <p:nvPicPr>
          <p:cNvPr id="3074" name="Picture 2" descr="http://www.popsci.com/sites/popsci.com/files/styles/medium_1x_/public/import/2014/Taste.jpg?itok=zwCwoaU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24" t="-991" r="-2941" b="991"/>
          <a:stretch/>
        </p:blipFill>
        <p:spPr bwMode="auto">
          <a:xfrm>
            <a:off x="1633727" y="1544445"/>
            <a:ext cx="3425953" cy="4913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0156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Perception of Taste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Taste comes from a combination of factors</a:t>
            </a:r>
          </a:p>
          <a:p>
            <a:r>
              <a:rPr lang="en-US" dirty="0" smtClean="0"/>
              <a:t>Taste is greatly influenced by the sense of smell</a:t>
            </a:r>
          </a:p>
          <a:p>
            <a:r>
              <a:rPr lang="en-US" dirty="0" smtClean="0"/>
              <a:t>Most of food’s taste comes from information that is received through the olfactory system</a:t>
            </a:r>
          </a:p>
          <a:p>
            <a:r>
              <a:rPr lang="en-US" dirty="0" smtClean="0"/>
              <a:t>Foods taste will actually change when smells are removed temporarily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7647" y="2286032"/>
            <a:ext cx="5365157" cy="2968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160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www.youtube.com/watch?v=VuR6QuWrHrc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smtClean="0"/>
              <a:t>Interesting…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55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Gustation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On the note sheet in front of you answer the following two questions…</a:t>
            </a:r>
          </a:p>
          <a:p>
            <a:r>
              <a:rPr lang="en-US" dirty="0" smtClean="0"/>
              <a:t>What is your favorite food?</a:t>
            </a:r>
          </a:p>
          <a:p>
            <a:r>
              <a:rPr lang="en-US" dirty="0" smtClean="0"/>
              <a:t>Why? (Do not put because it is delicious) </a:t>
            </a:r>
          </a:p>
          <a:p>
            <a:r>
              <a:rPr lang="en-US" dirty="0" smtClean="0"/>
              <a:t>The answer might surprise you, mainly because you have never thought about it before</a:t>
            </a:r>
            <a:endParaRPr lang="en-US" dirty="0"/>
          </a:p>
        </p:txBody>
      </p:sp>
      <p:pic>
        <p:nvPicPr>
          <p:cNvPr id="1026" name="Picture 2" descr="http://fwtcae.files.wordpress.com/2012/02/p115023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7997" y="1930672"/>
            <a:ext cx="5530996" cy="3543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9406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Gustation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4733671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Gustation</a:t>
            </a:r>
            <a:r>
              <a:rPr lang="en-US" dirty="0" smtClean="0"/>
              <a:t> is the ability to chemically sense (or taste) the molecules that are in solids, liquids or gas</a:t>
            </a:r>
          </a:p>
          <a:p>
            <a:r>
              <a:rPr lang="en-US" dirty="0" smtClean="0"/>
              <a:t>This happens when molecules land on the tongue that are picked up by </a:t>
            </a:r>
            <a:r>
              <a:rPr lang="en-US" b="1" dirty="0" smtClean="0"/>
              <a:t>taste receptors </a:t>
            </a:r>
            <a:r>
              <a:rPr lang="en-US" dirty="0" smtClean="0"/>
              <a:t>(aka taste buds)</a:t>
            </a:r>
          </a:p>
          <a:p>
            <a:r>
              <a:rPr lang="en-US" dirty="0" smtClean="0"/>
              <a:t>These receptors then send signals to the brain identifying the molecules that are being eaten</a:t>
            </a:r>
            <a:endParaRPr lang="en-US" dirty="0"/>
          </a:p>
        </p:txBody>
      </p:sp>
      <p:pic>
        <p:nvPicPr>
          <p:cNvPr id="2050" name="Picture 2" descr="http://antranik.org/wp-content/uploads/2011/11/gustatory-pathway-cortex-in-insula-facial-and-glossopharyngeal-nerve-in-medulla-oblonga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439" y="1027906"/>
            <a:ext cx="3733673" cy="5343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7882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Gustation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Gustation happens on the </a:t>
            </a:r>
            <a:r>
              <a:rPr lang="en-US" b="1" dirty="0" smtClean="0"/>
              <a:t>tongue</a:t>
            </a:r>
          </a:p>
          <a:p>
            <a:r>
              <a:rPr lang="en-US" dirty="0" smtClean="0"/>
              <a:t>This organ is used to break food apart into smaller pieces and free up molecules to taste</a:t>
            </a:r>
          </a:p>
          <a:p>
            <a:r>
              <a:rPr lang="en-US" dirty="0" smtClean="0"/>
              <a:t>The surface of the tongue is covered in taste receptors that are mounted on small bumps</a:t>
            </a:r>
          </a:p>
          <a:p>
            <a:r>
              <a:rPr lang="en-US" dirty="0" smtClean="0"/>
              <a:t>Each bump is not one taste bud</a:t>
            </a:r>
            <a:endParaRPr lang="en-US" dirty="0"/>
          </a:p>
        </p:txBody>
      </p:sp>
      <p:pic>
        <p:nvPicPr>
          <p:cNvPr id="3074" name="Picture 2" descr="http://www.djolley.com/stones/images/RStongu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9110" y="1690688"/>
            <a:ext cx="3676466" cy="4348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7906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Taste Receptors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0928" y="1690688"/>
            <a:ext cx="5452872" cy="469709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number of taste receptors that a human has in their mouth is highest when they are a child</a:t>
            </a:r>
          </a:p>
          <a:p>
            <a:r>
              <a:rPr lang="en-US" dirty="0" smtClean="0"/>
              <a:t>This is why children react so strongly to foods that have intense flavors</a:t>
            </a:r>
          </a:p>
          <a:p>
            <a:r>
              <a:rPr lang="en-US" dirty="0" smtClean="0"/>
              <a:t>The taste receptors naturally decrease with age</a:t>
            </a:r>
          </a:p>
          <a:p>
            <a:r>
              <a:rPr lang="en-US" dirty="0" smtClean="0"/>
              <a:t>An adult has roughly 5000 taste receptors</a:t>
            </a:r>
          </a:p>
          <a:p>
            <a:r>
              <a:rPr lang="en-US" dirty="0" smtClean="0"/>
              <a:t>However that might range from 3,000 to 10,000 based on the individual</a:t>
            </a:r>
            <a:endParaRPr lang="en-US" dirty="0"/>
          </a:p>
        </p:txBody>
      </p:sp>
      <p:sp>
        <p:nvSpPr>
          <p:cNvPr id="4" name="AutoShape 2" descr="data:image/jpeg;base64,/9j/4AAQSkZJRgABAQAAAQABAAD/2wCEAAkGBxQTEhUUExQWFhUXGR8bGBgYGB8fIBofHiQdHR4dISAdHSghHyIlHyAkIjEkKCorLi8uHR8zODUsNygtLisBCgoKDg0OGxAQGzYlICUvLC41MjI0LC8yNDQ3LywvMiw0NDQ0LCwvNCw0LzQsNCw0LCwsLCwsLCwsLCwsLCwsLP/AABEIAKUA5gMBEQACEQEDEQH/xAAcAAABBQEBAQAAAAAAAAAAAAAAAgMEBQYHAQj/xABAEAACAgAEBAQCBwgBAwMFAAABAgMRAAQSIQUxQVEGEyJhMnEHFBVUgZGhI0JSk6Sx0dPBYnLhFiSCFzNz8PH/xAAaAQEAAwEBAQAAAAAAAAAAAAAAAgMEAQUG/8QANBEAAQQABAQEBQMFAQEBAAAAAQACAxEEEiExE0FRYSJxgfCRobHB0RQy4QUjQlLxM2IV/9oADAMBAAIRAxEAPwDt00yopZ2CqBZLGgB3JPLBEjKZtJVDxOroeTIwYH8RtgiewRGCJKyAkgEEjmL5fPtgiVgiTHIGAKkEHkQbGCJWCIwRGCIwRGCIwRGCIwRGCIwRGCIwRGCIwRGCIwRGCIwRGCIwRGCIwRUfjTh5nyjxiN5DasFR1VrVg1qWBUkVelhRqjzwRZThmTzsRjkEEhQZosyqscckiGJk1SKj+WafT1G29bYIqfg0WeMghJzRzEUeTJPneiMkyeaZAW9epV7NddDvginJwriZGY1NOGYqLV6BPnWGjJlbTUfQKormCcET3EeAZiKXNCCOcrK8P7UTNehUYE//AHFZiHqxqXY3ZAokSOHZDiXmZN5BO58uJZlaTSq/EJTaPuaNkMhuhpI6EULhnh/iMSZOKMTRJEirQawsgkJdmHmqGRkqr1CroA4It14LyEsccrTmUySTSmpHLUgkfy9IshRoI5fjgi0OCIwRGCIwRNT5lEFu6qP+ogf3wAvZKVTP4uyS7nMxV3DX/bFoglOuUrli6tMt43yAq8ym/I77/pjv6eX/AFKZm9V5/wCt8jWrzxV1dH5du+OjDS/6oXNHNeS+Ocivxzhd69SsN+24w/Sy/wCq5nb1UjJeLslLsmZiJ7agP74iYJBu0rtg7FXKOCLBBHcYqXUrBEYIjBEYIjBEYIjBEYIjBEYIofE8vK6gRTeSb3OgPY7U3LBFXfZec+/f06f5wRJHB82CSM7ueZ+rx2a5XgiV9l5z79/Tp/nBEfZec+/f06f5wRH2XnPv39On+cER9l5z79/Tp/nBEfZec+/f06f5wROPxSPKR/8Au80haydTBUNdtIxNkbn/ALRaHTUrPz/SVCz+XlYpMw5IAPwrvsLY9PwxoGDcBmeaCiHgmm6lZjjf0g8RptEKRU+i1t7NdDVH8saI8LCT+69L6KLnSAft5119Fm8pxDiWdY6ppyi/Hp2oDnQFWfbF7mwQ1YHZQYJZLrbmmZ/DP1mR2y8geNVFliTRPTfr1/HHDihEAJRlJ92rBhDKTwjmA90o3D8y4gmgSMOFDHVdEc7Nda540Ob4g61na7wltKLls0Qd9LKF0Xeyl/3tudf8YkVEbq94Zw4uFRZdWWj3Z706XPQHqBYPazjLLI2Ml1eM7DrS1wxOkAbfgG56Epa5WYzMykTw5ZmAurJI1HpRO/PHM7S2neFzx/HyTI4Otviaw/z81BlyscsiBJVjE6t5ihfgF6tJ/i326csTaXgEFt5dtd+6g4MJBDqzb6bdlFhTMZdPPhnKBSF9DEdSAa5b1eJuyPOVw31VYa5rS5p0Bpavgn0oZyOPVNEJ4wa1/CfzAIP5YzvwLCfCa+akJjWoW84T9IeUlC+YxgZuQl2B+TcsYn4SVnK/JWCRp5qzlyGZclo87SMbUCFGAHTe9/njMppP2XnPv39On+cER9l5z79/Tp/nBEfZec+/f06f5wRH2XnPv39On+cER9l5z79/Tp/nBEfZec+/f06f5wRXUKkKAx1EDdqqz3ocsES8ERgiMERgiMERgipvEXifLZJNU8gB6IN2b5DFkcL5DTQuEgbrl3iHxxxDNR+Zl42y+WutS7uelk9B02H449GLDQsdlcbd0VbjIW5gNOqiHhcWabLEoyB20ysxJkJAs31F1zPK8d4j4mvs3QschSs4bZSwgUDoequpshAJVRAZY4SpYgXpAsaLHPuQf+cZ2SSZS5xyl2g79+3RaHNZeVosDft2+6nLpjlaaLSI4z5Yh1CmZiLk2vTse3IYqILmiN+51vt07qY8Jc9uw0obX17KTOJYJCi6T9YYksq0YgFALVZ1cgLNb4rHDczOf8Bz5+/opePPlH+R+ChNw0t58YkaBY1UKygAstE23QgHmduuLBM0Na4jMSTvy8lF0bi5zQctAbLnOVyI8uU+Y/maRShSGNgm6O5F8z23x7BdRpeVlsWE9GioRqhQiKIFqb4iwIViCOYO5rtjmpFA813QcuStODwxK2hs0ojCo+lSAHa+RG9/CLHM3jNiHP0LWWbI8h17LTh2s1D30KB8z07q+l4s31lVy8JbzYwWDAoAV/e3HQbH8MYRh2mE8V37TuNfRbjiHNmHCb+4bHT1VD9kxsJY8wf2yFjFGnUNuCKFsCdr6VjaZ3ksMQtp3J5e/qsQgYA8SmnDYDn7+ik5fIQiCBQfMdHDsvPbmxZewHI4gZJjK4OFNqge/Y91MRwiJmU267I7c7Hbql/VAyKrD9k7GQRoLHl7bgjcW1EjrviWbU5dwALPXpW3quZNBmHhJLqHIdb39FDz/CE1MnluwZCYdR3Gkbijuos3iceIzAEkaaH+CoSYcNJblOurfTqF54b45mcgsTRTCRW+LLsfSBvYBv0kV0xOWBspNiu6ztcWga32XWvCfjTL55aQ6JR8UTEah8u4+WPLmw74jrt1V7XB2y0mKFJGCIwRGCIwRGCIwRGCIwRGCKBxfjEOWQvNIqAC9zufkOZxJjHPNNCea5T4k+lCafUuSXykUbu1a2/7RyH98enDgWjV+qodN/qshwxfrE0krlnKqCdRssfcnpjZYYAAFWAXWVruHZiSJ4oALiJ1gEUoK2WBY76eoHfGKVjHhz9jt37fytkZewtZy37d/wCPwrbKxu2ZVxtfqZlXZNqCm97I/wD3ljKXMEDmdNBrv3Hv7rTkdxmuOt6nt2Pv7K1gkdDNDEvmOnrDmgLezpb3vt0rGd7WuDXuNA6fDmFY1xaXNGv8p7hUSrCEAJJB9JFG/wB4H/5XiqdxMhs+X2VsQqMUPNN5CHQHk9Jd6O3ML0Sr6b/iThNIaDeQ92pRRgvJO5WdzmTXMf8AuxPpaHVamgKBso3awK3xtieYTwC3R1a6/ELLM0Sf3mu1HLT4FUfFeJrLKjlJI1ZWuQjYK4C0Sp+HnzrGzDwGFhBN9u+/PZZMROJnAgV3rl6bql4ll1aTy4lkZi4pmJoxgD079NV/njQxzg3M+hos72tLssdnXT35qxzHDfizMEaxtlmFowBJZPUeRrcEDuaxmE2oikN5722rotLobaZIxWSgQd7HNT+LNMFjzKvTRgjQi8mf91tR7ncdqxGJsRzRFuh61rXMV9VKV8oyyh2o89L5G/orThPDpcvIkuYBllzNIdIH7Ii2r/tq7+WM0zmTRmOM0G/Aq6HPFIHv1c5TeJ8Ls6RCNUkmoNqpfTRIbruoqt7vEYZqGbMaAqvuOSnLGD4cosm7/PNLkyWuQIY9Gj+HkwbluOVEcsVcUxR5musuPPt2V4Y2V9OFBo5d+h0VZxvhLNJUchLgMBq6AqoNECzufwxqgxLIo7c2hpt6rLNh3zSU12uu/TRRI+Hwlo0ihXWllg+w0m1oHrvuPlib5XsBdK/Q6ClFkLHkNiZqNTaqsxwvzJ1WEjLyxjUzDamJNAe2132ONQk8BJ8QO3lpushjt+X9pG/nrstf4G+kvVogz3pZjST1St/3dje18jjLiMGR4o9ui4yUHQ7rqCsCLBsHkRjz1avcERgiMERgiMERgiMEXNfHf0npBqhyZEk3IvVqnfl8RxugwZd4n6BVvlA0G65Os7ZmRpM3IzMQdLMevYXt+Ax6jWhgpooLM4lxsqTwbh7EKRIEDMwJIGwA359Tg51DQWutbZ1NK24TwVkYAEhGbSXB3I/dschvtfLFUsuRp5kC66q2GEvcOQJAvoryQTPFJ5ixuIpbMRBBdRup50O4+WMDBCx7eHYzDQ3YHX1W+QzSMdxADlOoqia2Wk4O8eqaKyiUjEN1ahZ1HbkAKxllzuY1251Arp5fFXNDWPcANqu9fn8FKy87mNmSgWQaaHPTe5B5bchiD+GxwYeR1U2h7xnHNUmZ4mscaft3KliLFayW/C6s9MXsifI91sFivIKD5I42Np5o35n35JB4gqZUyxAJmlT4SPWWHQrzIPfFhje6fI7Vm/b4qjO1sOduj6quazsmUiEDiZZfPl9ZcK3rDG9W21Dse2NVymUZCMg0roqKiERzg5zreqkeIeGpBFeXlYGQolObDA9r7c8VYXESTSFsjdvkrMVh2QxB7HbqqzXGXMo1MA8KHSyfvsdjYI5dKGNTcKxoc3k7kszsVI4tdzbz/KjxStKwaUM8jN6o49gwG+o1vYO99hWLSA1tA0qgS51kX91tMlEM5l2IUWRpDPsQy7FqG+x3B7jHkSO/TzAWetea9Zg/UQk0Ol89PwmvDecGYjQzZipopG01QAA9O97NqH9z2xZiIzC48NltI198lVA/jNGd9OB0981ooiZAzysWeP1R0NPMVsOtmx+mMQeKDW6Zt+fP5LW6MtdZ1r8JlpjBmDJKwYSJ6Sq/DoslaF97vFgaJog1gog/XS/4VZJjeS/Y/bWv5UbjuWadEfS6rQCaWptTmjdHlVYlA4REtsb6+QHLuuTDieI325b9U9DkEXyyEpFJUd/blzHXGU4h72uzG7pbRh2sc3IAMtql4pBDmJVHcvqZTRKilqx03/TG2N8uGiJ8tDsL1KxyMixMrWnvqNzWiyHiXgTRxs2r0I1KvOgeQvmeePTgxDZKHOrXmT4Z0dnldKz8B/SFJkmWCcmTLch1aP8A7e49vyxXiMKJBbd/qq45KNHZdz4dn4541licOjCwymwceQ5paaO60qTjiIwRGCIwRInmVFLMQqqLJJoADrjoBJoIuL+PvHU+akbK5QiOHRqL3TSLV7G9hXTmcenh8M1gzv3+ipe8k5WrFeHsuFuQv5dAhCQNJ7jfG8qgLUcEyST5QRuCrNeixXLkVNb4wYmaWKQObqwbr0MLDFLEWO0edv46915wLw7DJlZZsxI2qMvrQECiBXaz09sdnxMjZmxsGhrVVwwRuiL3na1beHuHBcvGutiGXUwPTkdtrAxhxeJPGOUeJpoeXdelhMMOCMx8LhZ8+VKizeZlBlmRrjkpCaO5UkBAR7Gzj1I4425Y+Y5fdeTJJI8uk5Hn9lt8nM8aNC0Qt70BSSpLXs7Hr/4x5Tsr5BIH7b9dOgXpU5rMhbvt0+KTxjiKwRkMSzqNgdmPIdOnvimCB00uYCm3v73WmadsMVE26tveyzq5iZTFl5VQMApDc7W/is9qo/LHptENPxDSa1XmF01swzgL07qNxgqs8y+b6WkjsknWLq6PQb8vnieGt0LXAa0dOShiPDM5pOlizzWk4g6RUkCaiUHpVui9SWNKOnvePLDXzDPKcoB3rmvUDmw+CMZieV8uSzeQ0RRzHMxkGRiq6bZQHWgq18Js/jYx6MhfK5hheCBvrr6rzo2tia9szCCdtNPRVf1D6rl5PPQiSRh5Zu6HZiORxeycSyf23WBd/ZUvgdDH/cbRNV917wnNSQSeZ5Yk1IQaPIWDY/LlzxLEYds7MhNKGGxDoH52i1efWcz5DqKj86Rqj01JpboGva9zy2F4zCOHiAnXKN7Fade60ufKYyBpmP7db16KfwSRXyhhCU6qYm1ClDVR3613HcYxTjh4gSudodRW9LdB/dw5ha3UCje1/dWuUmfUS0TVEgBYMD6jR78hzvoDiBijc3wu/cbGiGaRrvENhXbkltlZZJ9Lug0LepQf3wRpIJ5Dn77YZomR2AdTz7c1wCR79SNBy72F5Kzl1hmdFVl1DSSGYqRtvyrY7c8Bka0yxgnXnytdJc5wikIHlz/4muJ8UVFuOS316CCdQXcAkgctuuOQ4Z5NPbpv8tAPwpTYlo1Y4Xt89SfLqqv7PQTRxamOzSk7Bgb2ogClJY7e2L/1b+C6QtrXLWtKr9IzjNjDr0zXpe/VVviONVWISs3kl3J6kmiVJ6n/APmLsDNxS91C9B6e9VVj4BEGNs5dTfO/eizHEeFkhF6hLNcwP3R88eoDa8kilYeBPFT8NzXlubgY1Iv8N/vjsR17i8Z8TAJW6bqcb8p12X0NFIGUMpBBFgjqDjxNlqS8ERgiMEXEPpa8aPLK2TitYo2IkN7uw6f9o/XHq4PDhozncqiV/wDiFgcnmFSOVCts9UT0H/GNyoWl4IumGGSZKiWUAM3IhtQuv+k4olfeaNh8VLRCyi2R48Nq/wAjnI1KwhlYpKTHRHwkXz5bWRjFNE9wdJVW3Xz6Ut8ErGlsd3ldoe3W15Jli8rSxxgnXqDE0HCiipXre5F/PEhIyONsUrqNVXnztQMT5JHSxNsXd8tOVK7TKgZVNdetSbF+kNew9gDX4Y82Vzv1NsGtj1r8r0YMpwxDzpR+f4VDnIo2y6QIXipl8yKrCqSLc2LUGrBusem3OJS8gO3o8/LuvLdlMQYCW7WPv2V1mmh0yASsoTQWKm2FbbHeiRtjFFxy9pcze65fHst03BDHNa/pfP2So0+TnEpZyAGjKAvXIXp5bhtyTfbFwfFwwGg6EGh1/HJU5JeISSBYIs9PzzUfLyPmTANekpCf2iqLffSQNVihpux3x2fLA1xLbBdt099FHDB0z206iG7/AC0/KSnEdOWly0cXmSoxRnrYluTMT1N8vwxPgmSVspdQOtc9OShxBHG6MNtw0vlrz981W+H5WSORQD5aOQGPNyBuha9h0BxonjbI8a618P8A6A5qjDyOjjdppfxP+pPLRNcQgMsayl2WHWCY1O69F36kHpiUbwJOHWoG9Va5IwmPi3oTtdkIyPEUeVos168vGPSSpHq6M3vR+WIzQvALoRTjuuwzNcQyY20bKFkFhM8ieYwiU3CKai/T3NduuLnukDRQs8/uqWNjLzZocvsrPKcRjzWqWc+U8BIVVcrdjmRzu9sZOC/DkRwi2uOpOtfbZbOMzEAyTOyuaNANL+6sPD0Zs+SwkgLmtTHWSRb38mPUb4qxnDy/3BTq5DTfT3yVuC4l/wBs22+e+2vvmtAsVSG30xOKkB6tQoAnlY2PyxhhltlVbm7e+y2YiI58wOh3990PL5cspRSYKBYj+M7FR1IqjttZOJuZxWNBPi29FVHIY3O08P3TGUiEzyGZQdgtMB+z9h3rayOt47M8wtYIzW58+/8AHRdhYJi4yC9uXy/nqoOeRTPoIPxKrBB8SAa/VW/M/wBsaoiREHA8iQT1ulmlDXSlpHMAgdKtRihMplyoUx6dGliRqYEgkbWK/WjiL3t4YixLtd/fJTjY/iGbDNBA0989E5LEfLebMqvotdB5AEgXfW9t+wxGMtY9sUDt9SefkpyZntdNiG7aAcvPusVxYnzPLSRmrYSDYBDuP1/HYY9hl1ZFFeI+roGwqfiCgHTY2HPqSf74korrX0L+KtSfUpW9S2YSTuV5lf8A49Pb5Y8zGw0eIPVaYnWKXVMeerUYIjBF8x+MINfEcyoqzOw/M496D/yb5LJJ+4q4znDI9KQtpaaNgpK7FlNm8Qie5xz/AOJHPl/1XzRtaMn+QNabH/imeGMoJVKSsWTLO2iMgb3e7DmfbtjNjZeB4mjV258lowMP6jwuOjdh5prLytQyyxLqjZnB5I4U6tid7OwrF7mhrzK4kAgCuipa8uYIWgEgk31paZswuhpSSI2CuF60BbVXUjbHl07O1jdXCwT010terY4b3u0a6iB101pMZjihiCrJFIIyD5YA1HTzANfCQD16Ym7C8Z+ZjxmFX59Qqo8XwGZXs8JuvLofeya4THKZJfP0K0sYArf0i9gewvf3OLJ3xxxtMWoa759/NQgZJJI4S6Fzfl28la8JzEGXSZBGSgNkKLssB6e/bf3xS4STmNxNEj2VIhkOdrRoCP8AiieIVefLaWktVo3GPir3/PHcK8MxGUNrlqfopYqIuw+Ym+eg+qzXHWyqJEMpJUlhVpzYB56u3f543QHEOe4TAZfeywz/AKdrGmFxze9/4TvBeEftXgfMEK8Yd9JA1G65kc9v7Y7iZsjA9rbINeS5hoc7iwuoEXpzXmZnH7RTItBwm37+k8wOV1z+WLo2ghpy/wAKmVxBc3N/KEhVmEiHVKTqWPaiDZGw5H3OOF5stcKYBvfvTupNY2muabeTtV+z2VTnc4c1mQq3CCumQEizR3v5cvwwgiMMWW825/hcxEwnlzVl2B/KsMvAIcx5wLv5e5UgbruCb7jpjsjTJFldoXCv4XIyI5czdQ03/Kl8Bmdpsx/7Zt5A5urXbkSdr6174zYhg4bQZMulea1YaQ8RxEWbW/JWeRyuuZXhcoDZbbY8gRR63W/tjPJM9kZZM0Gqr8rSyFj5A+Bxbd36cgnuLqscoiMrOW0yCEkHU2oDTy6869icSw7i+PPlA3FjkK+yqxADX5cxOxo62bV6FEjSLICgQAaSeY2Orbp0H44wf+QBabJ1v5UtoPFJDthpXztVOakZlkGor5e0TAbvY9J3+IajW3OrxpDWB7SW3m36Ct/Lqqczyx1OrLt1N7efRRBxFFVOcTqCsrMt+oqDV3uxqwcXmBz7vxAkEAHl+FQ2cMI/xIFGxz/KpcrmpMrLUqs+oWxUgqrEk2a2BK0Ti6aBuJjAZpXZUwYh2FkJfrff5q3neOeco7Bl0qfLv03vuQNztVYwtE0EAcxnis61rS9BxhnxBa99toUL0tZ4xQRrPV2ZGCqvsdq9seux0hDbHLVeO9sQL6PPRZ2GGaUzHy90Fm+WkYszddNaVOW9k2XfKTRyRv8AtEpgR0PY/Mfocdc0OBB2XASDYX0z4f4ouay0U68pFB+R6j8DYx4EjMjy08lsBsWrHEF1GCL5n8XmuIZr/wDM2/bfHvwf+bfJZJP3FTuD5Z5ZCz+tylg6tz2+RH/OOyPbG2zoF2ON0jqbqVJ4dnIsrpmLs0j2k6GtQPPUB7H++MuIhfOHRkUNCCteGmjw5bIDZ1BCsWlVopNS6NLahezaLuwe5Fj9MQeJWzMNkgij0tTYYnwPFAEGxyNdkjh2QklaURyyRxoAI0kW/S4PfetqxyedkIaXtBJ3I6hSggfOXBjiANgehV1kp5ZZDJaekaGQb0eTb/8AxG2Mk7Io25NRmNh30WnDule7Pocoot59/eyi5LiquY9KyFlLqPSQNIHc7dB+WLZsMQH24AGj5HmoQYoFzKaSRY8xy7KZm8saV9Wk2oNGv3hv74zYWcAmPca1flt2tacXASBLsdLrz370o+bfy4ZlA1kKWcA8rBNjfl7DFoaZZY3k5Ry3s1y/CqLhFDIxtuPPahfP8qtfKZb6q8jgLmgN++qvSAO1V+eNhdiDiBl/Z8v+rCGYcQEu/f8AO/wmvEvB9OVXMed+00pstAf9ore9+fthDiiZzEG6apNhQIBIXa6LK5jNkBVoIrVrqjqHQ/PG9YLWg4dLIC6xGy3KxRCgUDv+mKpmxkXJsFdC6QOqPcpHh3LKROSLdSw9Qsgcyb7/AOMQnkyuZroT/wACnh4w5smmoH/SpzZ5HlSDYljpYqRXl1zB9/74q4b4w593zAOtFWmVkmWOq5EjS2qVxfjD5fXLGoZH0qQdtwNjtzFbYpjwrZGNZL+4a6dzsrZMW6N5ki/adNew3UThk5kjISTQ43Rh8QY2Stfw71i6ZoDw7LYIo9KHP0VMDiYy3NRBsdbO49VEbOFtEpIE4bQxWybXdbu99q+RxoEbQCzkVnMjiQ/mFb5eXzYZJL8wlvjsgsBXpPLYWV7bYwOkEOIYw6NrbSgeq9BkRmw73tFuvfWyOYTEefkZ41cDXYjjX95Sp1Bjv1Xr7Y0GGNrXOB0Nk8wdKWYTSOcGka6AciNbVtxhEW3oeYpvTVlhVGx12JxiwIlIDSfCRv01W/HmK8wHiB+On0UaHh88ccS6Ff1sdINN6gSbJ22H/Axb+oie+QgkaVfL0VH6eRjIwQDrdflM5XhEcoaWSNRJKSFH8AHpr57WffEHYsxvDA7wtGvUq1mDEsZeW+Jx06BZeXh4hmVdWgmSgH5aT+98vfHqNeHMzDVeS+MtfkOnmrLiADjycvJvVyOKqjzF/wAXt0xVEZHAmQVrp1VszY2kNiN6anks5xiERXGQb2Nk876332xeCDqFnII0K7P9C2aD8MVb3jkdSO2+ofoceRjRUt9aWmI+ALeYyKxImmVBqZgoHMk0PzOCKjn8KZCWR2aCJpCdT9/V1O/XFomkAoOK5Q6J2Hwnk0IK5eMVy25frgZ5CKLiugAHMBqvR4ZyZLn6vES3xGrv545xX0BZ0XSbJJ5pb+HMpW8Edaa3HTASvH+RQm9E59hZcnV5S2RVi9x+eK70y8rv1UxM8HNetV6JOW8PZaMkpCik86HP598Skc6T95tcZI6P9micHBMvp0eUuntiJ1JcdyuiZ4AAOgQvBYAK8paxEMDdlN2Jldu5NyeHsswowpVURXMdj3xZndYN6hV8R1EcivB4bytEeQlHntz6Y6ZXkg2dFEOoEdUy3hLJkUcuhA5Dfb5b7Yn+ol3zKOUbUm28F5A88rF+WH6iX/YrmVvRP/8ApfKWD5CWBQ58u3PEBK8WL31Uy6yD00SYfCmTW9OXQahRq9/1x10r3EFx21RpyghvMUkQ+Dcivw5WIfIY7x5f9j8Vyh0HwCdm8L5Rviy8ZruMcE0g/wAj8UNHkPgEmHwnk0Nrl4we4G+D5XvFOJpdY7IbbulDwvlACPISidRFcz3588OK+w6zYS9C3kUvL+HMqiaEhQL2A23xXJ/cNv1KsjmfGKYaC9Hh3KhtXkJqu9Vb3Vc/liWd2XLemyhnObNz3S24HlyxYxLqIAJ7gcscBIAHRS4rrJvdOPwmEkExrY5H54iGgAgLpnkJu00vAcuKqJduWOOaHG3bqTMTKwZWmgms14YykhuTLxsa02Re3bFjHujFNNBVPeXm3apEHhPJoKXLxqKrYYmZpDu4qIobD5BIzXg7IyEGTLRsQKBI6Yi2R7RTSR6qTnlxt1E+QU7hHBoMspXLxLGrGyF6nleOOe537jaip+Ios59IHD2nyMsSoZNZQFRzI1Lq/S8EWMHCc9Fmp9STtADBG0kLVJNCiz6aIIOoMyB6IJq++CJ3OZPibRO15kSJldUIDCzIJXKB69LSCLTqHI4Io/E+GZ2JMymWizQZ8xPIHRzRJVTER6rIJvqFBG4O2CKVn8nn5ZJkZcw6zQMpttCJcOw2bSf2u1AK9sbtcESuD5TPrNlwBmEiWOIKD8IQIRKrgts+uqJs7LW14Itd4Fys0eSh+sNK07KGl802wYgAr7AVywRX+CIwRGCIwRGCIwRGCIwRGCIwRGCIwRGCIwRGCIwRGCIwRGCIwRGCIwRM5qJmUhXMZPJgASPwYEfpgirvsuf77L/Lh/14Ij7Ln++y/wAuH/XgiPsuf77L/Lh/14Ij7Ln++y/y4f8AXgiPsuf77L/Lh/14InsrlZIzqkzLyLXJ1jUfO1QH9cEUbi/ijL5etcgs8q5fnyx1rS4kNFkK4Qmg52gPMrl3ib6V89HLpjy8ccbH0FgzM4PIitt+2N8eFAAMg3917KyyuAcQw2BzWa8QePONwFXncxoxtQEUA1uVNWRiBMTXHKAfipmKQNDnAi1Az3jbiOak8xZngSgAgk77at9z/wCMWYaB1EkaHrS5PM11UKrotL4Y43Jl5ZI8zmnnBVSsoYkC7tavn745JBLIwtboQeYAV0MkMLwX+IEctaWe4vxTNiaSSLNzIoawGc6QPxPfpi8YchgLjqPKlmlka55yDTko8HjniQiZ/rLmzpJLbRk8iOn98cLf7dkC/ooX4qTmb8f8SjVZIuJGYbal0L6T7hl3HuMUSsa1uZtH0U2mzR0S5Ppk4nezRgEbDRf42TiovbYHDGvmu0eqe4X9LHFy4AdZNTVpaJaHyqj+uLGxh5Ayc9d1wmua6cv0hzIyrJElFQbNqSeoA3xecDGf2lQ4rhuFp8p4rjcWVI74wSQmNwa7S9lsZHxGFzNa3GqlZDxLlpvglU7kflzx12GlbyVGdvVScyfNWop/LN/EgRj8qYEYqc1zdwpAgqN9lz/fZf5cP+vEV1H2XP8AfZf5cP8ArwRH2XP99l/lw/68ER9lz/fZf5cP+vBEfZc/32X+XD/rwRH2XP8AfZf5cP8ArwRH2XP99l/lw/68EVllYmVArOZGHNiACfwUAfkMETuCIwRGCIwReMa3OCLM8X8YRxyeVH63Iu/3R+PX8MaocI6TU6BVvkDVl+NwyzeuaQuu/oFgfl1xZFi4I5CwNPnuVqd/T5XMD8w8tvmsnksuzELKQyjkNywvlYPLHqiuS8w3zWZ8bEQ6XjMrHbSSCVQg3dnmfbpjNiJsg03VjIydSNFU8f8AFkufSJGXeMEtW+s7duW398efGGF1xto89zfZa5J5XMyPdY9FueF8CyjZAy6AJXj1EhjYPYAk1WIz4mds2Vgoact1twmEwz4c0m+vPZRfo7y0DxyJmWDSK22ojZSAdqO+9++L8ZJiI2gRm97PNZsBHBITxB8VTyZqNZZ42jEgcEJISPQosG/87nGj+88R2a5nb4KkmCN8gDcw1De3f0TeQ4ZA8sXn+iDUASWI1/wFt6q9rrrieIZ4CRuNvss8JaXgP25qN9JXCspBIgyxUMfjjU2AOh5mj7Y8cOkcPG2vl8vuvTxUMEdcN2/Lf5rHgUQ1ErfUbH2xZq0h4GndYt9FqsvxjTmo8zHGi6KuKxuKogG+enf2JGPRkuUUDWmvr37KqN3DcHdCuhZ3PfWwlR+WBTG2BPsLG2I4PBmAkl12tOMxonaGhtUpeS4kyJpsAHVudyPcYsnwcc7g51qvD42SBpa2lnY0lJKqHcD4mXYqOe9AXeL3PZGACaWcMfISWi0vgvF5xmFiWdqGp2LA6gADQsihvXvjpo6FR2W9yPinNx/EFmFWB8J+d4zyYON22ik2VwWz4Fx2PMoGX0kj4TjzZsO6LfZXteHK1xQpowRGCIwRGCIwRGCIwRGCKDxji0eWjaSU7AXQFk/IDEmsLjQRczz3iufOOjJawagfLFW6/wARP/GPViwgY3/6+iz8W3DopPEZ43I0EFhdlatR3rGDAwTsn8QIHPuvYxs8D8NQIJ0r7+SrRxcu0UbB922OnZq7npjf+iYJDI3fX49V54xzzEInbafDoqTx5P58kSxISyeom6Df9J61jNgMJNE4ufp2691q/qGMhljDGam7vau3vRRPGfiBZci0XlOj7bVyrsR0xCT+nua8yB17nun/AOk10PDy0duyx3gXg0c04+sali6EEi2PIEjcYMw8gYXga8lljdGZA1505qXxbw5WYkWKUiEd2JN9vfF2HillYHONWmMEcUpazkquXI5mH0kHTd61HXvdX+GLg2Zvhux1Wa2HVbPwyMk8Mz5pf2gJALk2RQrTWxs3sMVYt2JscEee3ultwTcKQeOa+O35XnH3imih8iHy13FOKuuQrmRi3DxzBzjIbB2CqxMkDmNETaI3KrPBnC4pszL9eptKArqYgEDbmKuhjLiuKy3AWdO+itwTIpH5X7fBSOL5yFhDl0jvKeaF83qFB3rrQ/iO+JxQyHK5/PccuxTETQjNHGBV6Hn3HdbDNeEeHRrHIVAReVMabVtdXv3xnjxM5kyBovXtS1PweGEWcuNV8VmTmoxJogL+ULADbVXI78t9hfbHrxl+UZxr2XjyhmY8M6d1qvDUUEsBMlBgSCWbcAciN8edj5p43gsOn3Xp/wBPhgkYc41+yx8Hi8ZZpUjYFWdgDpuyNgwJ9q9sWSNgna10u6oZNJhnubEbFpzwdxUTcR0yOR6CKNepudWMWSzuDXNi3A9/BUwsa+QcU6E+/iuh8ZhAXSpA1gqN/bv7DfFH9PxUkri15ta/6hhY4mhzBSpfD37JbQlYbJsrzO2mup3x6JewuyXr0XnCN+XPWnVdJ4BxlitTkX+63t/1djjx5hE55ER9PwtfBlYzM8aLQg4zri9wRGCIwRGCIwRGCLNeOPGcHDYtcpuRr8uMblj/AMDEmtLlwlcdyXimfMPNmZGJJUqY2HwXy0r2+ePT/Sxyw8MWPquQYp8EokAuk54eSOPKsjTK2Y1FQC3Rq9IHUYrndiWSMbHtp/PwC04VuFkjkfNvqfxXmfNWGT4HKSrs7oy847FEex+L8+WPQa9rv2m15jo3tAzCk3I8kMsSRASRXUjs5Jj1H50Rjjy4DTuusAJF9k14o4SscsZjema6sWff5DHm4HGyzSFjxy+C9fH4CGGESMOt1rz/AOKPnVJ0uNLgAXY2JHMdMerYul41GrTOQy8jamVUSPVZGqjfYf4wXFO4Twn6xMwA8v023Ihumw6Yz4nEcBmYi1owuH478t0oXiPLv5qZRfTqcDzeQX5/LEYcSJYjIAefyU8RhTDKIybuvmpHEuBDKRsqsslAMdgGHS/z6Y5hMTxwfDVLuLwvArxXfv4JvIZJX9DOwYkhQebdaBrbGsmhZWQCzQRDw8ZWep4hIgAALC61cjfwmuVc8Zy/jxnhO9VoazgSjjNsdPe6n8UyKlWdqjRQCPTy2vkMXtBAAu1ncQSSBSbz3h8mJJGZmU6dJFjn7E7XeKRiojJwwdVoOFl4XEI0SeLcGyWViWSVxqB1Ab8/kvP8bF4pbO90tZKaOasfh42RZs/iPJYdoZM27nLRNIrDdOQBGwPMBflhM9pbnvTvp9VVExznZWjVQs7wmeNjC2lntQwFWLGyljQ26/3xSA9zfCbB97qTm5HU4UQo3DomBYRgh/hY3VWSNIrcg+2OxCraNCouPNa3L5qPMEqk7BUC7PrYDoVGrkL9N3ZvGyIxuss9VW8voBy6RBmkfyoytJpBN8r/AHR+f9seXJhJIs0oNnlX1XsR4yKXLCRpzvbyU/PuKFbgXde3THf6e10kplfyG65/UHNjiETOZ2TeV8ZSZaSNZRrhY0a3ZPwA3A643YjCNeLbofqvJZIRoV0bLzq6h0IZWFgjqMeQQQaK0pzHERgiMERgigcc4omWgkmcikF7mrPQficdALjQS6Xzj4tzWYlzBzM5WQTDSgU35JPw1fL549hkPC0GoOnr1WYvzLW5LgT5Yq80yOCoDMUA3HRm5lcUwY5skvDr18ltn/p7ooeKT0081RpkQ2c1uXBjbVD8B8296CjcDscbH1udKWBt2AN1Y8e43HKVcQOZUsBC4AB6q5Dem8YcFhxFme12a9l6OPxTpcsb2lpbvfelSZIzSKZPPkXmpQABQDzBKijXfnj0ADuV5hpS89m1jAQWXRatvV/5N46GgGwF0vcQAToFZy+K8nFlEhDKXI9QWiVPXnXPHkywSSYqy6gKN/ZexDiYosLoLJsV9/JXXh6fLeWXLqRe1gen8sXY/jOpkQPp9FmwAhbb5CNOv1UA59Xnd8q3pIolKH56uQvkcSw2Hc6HLPrrpfJMViGNmzYfTTUjmVS5+RlVXkV3BY2o5/iSep2vG1oDRTRosDnOebcbK8TIuQ8qwsaHMMDz5g7ncYg6WOMhrjVqxkMsgLmi6UjhuW8t0kB2DaiGs77bknlp9sWFoIIPNVBxBBHJaGKRM2AZd1sjUNgQPe9t/wBMZhA3DscYhqtRndO9olOiPEIjBVVGv91VBvc8uVnHMJJKYy6bT5LuLjjDw2LX5pjOmfygr6QK2jI5V+9ft0+WOwxwOeZWan6JLLO2MRv0H1WA8S5yPzCrAyMq0zhjpBHwnTyN9uuLXvANFZgE94N8UjJ+Y0gHltpJBvUCLUKvehub74w4mNsjfGar3S2YXEGFxIF2qDxd4ifOZj6ysZjUKEWva9yeV7/2xkha6MZm3SsxEwmcr/wVlsi0DmfTqQC7DAhiTVb21bUB3ONLs/DbwRrevsqGHEJc7jHStFP8NcAzUFu8aeVquzsVVjzKjYgc9PyrF8UzI3cMuF3y+irdhpHNzhprv0Wvy0ZRZD8TFwQvPSrUBY7jnXtjasik5mUANWxqtPboWIHfkPnjhtdG6ss0sfppRfLl0bY/pj56IyuLrJrXnzGq+jkbG0NoC9OXXQ/JK4Rx8ZQkOby+2wv9nZqx7e3zON/CdOyz+8b9/fVeRMGxv8P7Ttvot9lM0kiB42DKwsMDYOMLmlpooDaexxEYIjBFzzx3xSCfNR5F3FUWdL+I9B+HP8cXxBzWOlG42/PopRta+RrHbFc48X5OODMLo1Pa1o8yiAP4QdrxpwGKkmzF3KvfRW/1HBxQNZk53p8FG+35ZohGWMoJ9TI6llUbjUAK3+e9Y1RwxNfnY3UrG/ESvZke7QKv4lnz50WcgUowFDUBVAHbSa/Q4TRNk19FCKQxuBHLVQMxFK0n1h/U8vqrSQF7fLHMPhmxDwqWIxDpn5nrd+GuCLmYiZXrRtpTZd99x1/HFWNxboKobrRgcI2e8x2WP8R5f6sxKSM6sL1ArRrbSB0IxbHMTFxXAjnXvqqJ4RHKY2m69/JZWTPBmNCtVCz0H6nGc4oPdpzpc4dBaDh/FPKsKWY16jpXTtzobH88bmv5bqkhS8lKXWWRBJIGNWKCCvbnfyx1pB8QNrhFaFSOI5syxqrMQisGDEFQ2kepCL1D5kY67XmujRSOCcfBjnihJijkIok/CCK963HXnih0UU5BcNtlfFPJACGGrWzy+eiiyzAoJDVEVpJsUSQdx88VYvDSSvaWuoe9Vfg8TFCxweLP17KgOeePKqygx3LpEaAMQBuetHbG3bdYDROisJM3tHNAPMnHcVQOx1dtjjO8PkcYy3wVutTOHGwSB3jvbt3TPijNtNEGbZ11CkF2K3A3vfDD4ZkAOXmo4jFPnrNyXPM7apUhs0LHptF58wevbfHXnKNf+e+iqGp0UDi3D50jjaRWWKrjDA16udbbE1dY86YZuegWgNIF0tbwnxhlPqf1eaJjIAVGlFIN7bWR+XviZlJkac2g0I6qxhYInMc3U6grJx8VljJjYECjQcUboUx2smgBvtyx1uIe11H0tUFgIXW/AfiRc3AFmdQ49DJyJN+nnz27YqkjaAZ4xZ6dO9LfBOXgQyGh169k4nF0jZo2oMkpGnrR2Ug/jZOPViLnMBdvS8yYNbI4N2tSkzJ88AJqVSLqt73HM2f4vwxzENLonAdF3DuDZWk9VfGQSMAvJTueV7dO4x8+I+Gwl+5Gnx37L6LicR1M2B1+Gw6qv8Q5EmFt9jpB+WoXftW3yxrwE44hbVXt2WTHwkxh13l37pXB/Gq5fMRwMjLEwtyRQS6C0OovYnliYwMoDi42eSyYjFQvy5G11XTkYEAg2DyOMirSsEXjGheCLmXEIoZZmnEYD6iCxXfHt4duSIX5rK/xO0XKvpC2zoIYkMNwhIK8t9tziLxRbl2PTT10UszjebcdfooRgyzKiLMVZ3AlZk9RB5AEdu554k5gqmn8nsog66rbZ/w7ozKhR5kJUWJCWC1dUKIHLtjJgMW6Zzmv33Xpf1DBMgYx7Njp69VNk4tlI8vMraWeIWwCVz5fh0vHMY3EcUOjOnyHmmBfhuGWy+vU+Xf4LnX/AKrbLzM0KNHG6/Bdhj33v/nF02IYDTm2OWywRhw1aaUXwyyzzoJyChmDFfnz9qPbCFxlBJ16BCA0jpzVp9J/DstDJGIE0Gjqoab32odfnjyoXOcC5x2NdD77r1/6hDHFlDRq6z2r6DnpyVV4deXMvBBEqgpduRYIJslrHTG+PFFrNdA3dea2AyPDW7lTH1x5mWGUnR8Jo0AejCuv6nGmCbi+IbFRxMBgeYzuFJ4twmNIhOEmdOjsLDtyYMN6G1dcSkdEHUTrvSg2OQszgadVkUdiSEYLrIBUGhudr6UD3x51uJ8Jq+QVlDmuh8F4VLFKROhdb0qVfWGYgALvzAO+3fHrR5gPF9VnOp0Ss5w8ZacMUeavTLvsrEXagbih2GOMe1wzt1BUpI3MOR26cYroYJrUlQqkgi1arIJ277/LFqqTpzkgaLQpLRldbLspjBtiQetdeuIuzV4d1JtXqoHjV8q0yrlYjr1JqYgqpb4lQg7eq+fLfHnxtmIIm6ivryW3EGDwmHve/wB/VSPGniX6xGkEkaK4ovEb1Fm2pTsorvfTEWYRsTiSbvlz1+6lNjHSxhlV38lzrLRkzxrEdD6gFZjVMDsbHvjPVyAM0PfqquWq0nFeAZ86Z84jS7FbsEqoBNmq+e5vF7fG7xnMR05d+6OjcxoNUCs7sI0ddIIkO4epCBRFgfCOx73inkHDr6rnOl1fw54TEOXOaaRxI0ZchvUEsX8yVHLFzMYI5OGBevVaf0OaLiF1aWp2TQlyyAepIzZ/ialvWL3CjkO5vHqWvMV5wzPRRR/tGCn1HcUSAxBoWcePj4JpJLGo+i9nAYiFkdHQ8+6f4cPPhLSairsdKsAKUH02BvvV0cQlAwjmEN1rfXdSiccWHgu09LVLxJkhKlE8xt1AX1OdyWPcKhJ2x6c7TJFV5brVebhniOYHLmq9FoPo38djNSvlJEMbquqO/wB5RsT+ePOmgyCwb7nn3UzJmcTVdunZdExmXVD4wrmCURi3KHSPetsEWD4RwDOHy2njIZbsBhV99jj0cTiGOhLWHVcwoDZg5+yr+P8Ag/MSShhlQ3MatSggfniOBnbHCGvOuqs/qGWSbNHtQ+KopfAWeGtUy2zDYsyWOwvV+uNn6uLqsXDcpsH0eZk+S5WZZRsdU2sAe51WfYC8VcfDs8Q3+qsIkfo46d+SpeO/RRnucSltd6lSSh7WGbfFBxTJNDY9Va6AMFhwOvQ/FUea+ivikirWTRCi0akUa/er598Z3vDxsAR81wClHX6K+LgACAgA2KkXY9/ixWJHAUCu0EvMfRfxl61ws9fxSqf7tgXuIoldOptXXhHwZxfJO5GTVo5NnGtNVC60nVtzxFwa9padlfh53QPDwpyeAc55qyfVZE1HU5DxswYXytq35fLHpw4iGNgAWXEZ5ZHPPM2rbi/hniT8PWFIabVuupb03spIYAnvWKH8B0vGza9FczESNhMNevZYj/6bcXAkC5RQrij6k5c/4sQdidwBoVQGbK28M+DOL5ZXU5dydjCfMQiNr3NFuRHOsTgxADSx+yOabDm7p+TwpxozjMNl081j6irLsK01u/Ye/PE4p44mgDv6LsueV1lW8Hh/ipgaKXKo5ZtmLL6VPIVq2ruDjsj45JGvLyK5BWQymKNzMgN9VTTfR5xGmUQuKBC06EMD39YJ3GwO2+NBxcXIrKInJGQ+jPOgh5YC7MQKLIFFfFrAb1DtW+2KRiI7su+X1Usjui1WS+jf9lJl3idiwAadypZuoCmyRpxlkxDyLB9PyfdLdGzDjwu+P4C53F9EfFVluOIDQ1q5dRyPpI3O/I4pFXdqk6HRbLinDOMZmEwyZFQKU2sygllIJ5HYGsdibE1xd78lfLi5HsyVv7tYaT6KuKlywyvMk0XQ8/md8OIc1rNWlLd+H/DPE2jhymcyx8hfiYSi2VR6VYBrILc/YViZc0DMB463981dFITUbz4PfyV7xDwtLEyfVsounQQ6gqoIBBVR6hRLbk9gcW4PEuF8V3kmMbEa4QSX8OZxzfk6CEKhyyagTZvayADsB743fqouqwcN3RT4OBZlLCxMNNb6lp7onm133J/DEXYmF25XQx41C8Tw3Orsyx1ahQLWh1JG/U7m+eKcQ6Cdoa52i0YaWSBxc0aqjh8E5nL5/LZuKNmcEiY6lFg9avttQ+eOSPhIoHlX4+ir8ZOY+a64MecrV7giMERgiMERgiMERgiMERgiMERgiMERgiMERgiMERgiMERgiMERgiMERgiMERgiMERgiMERgi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375" y="2021395"/>
            <a:ext cx="5016951" cy="3599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536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Taste Receptors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Taste receptors are mounted inside small bumps on the tongue called </a:t>
            </a:r>
            <a:r>
              <a:rPr lang="en-US" b="1" dirty="0" smtClean="0"/>
              <a:t>lingual papillae</a:t>
            </a:r>
          </a:p>
          <a:p>
            <a:pPr lvl="1"/>
            <a:r>
              <a:rPr lang="en-US" dirty="0" smtClean="0"/>
              <a:t>Papillae is Latin for “nipple”</a:t>
            </a:r>
          </a:p>
          <a:p>
            <a:r>
              <a:rPr lang="en-US" dirty="0" smtClean="0"/>
              <a:t>These bumps increase the surface area of the tongue and can allow for more taste receptors</a:t>
            </a:r>
          </a:p>
          <a:p>
            <a:r>
              <a:rPr lang="en-US" dirty="0" smtClean="0"/>
              <a:t>The papillae are not evenly distributed throughout the tongue</a:t>
            </a:r>
            <a:endParaRPr lang="en-US" dirty="0"/>
          </a:p>
        </p:txBody>
      </p:sp>
      <p:pic>
        <p:nvPicPr>
          <p:cNvPr id="4" name="Picture 2" descr="http://www.intelligentdental.com/wp-content/uploads/2011/12/tong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25" t="18586" b="7700"/>
          <a:stretch/>
        </p:blipFill>
        <p:spPr bwMode="auto">
          <a:xfrm>
            <a:off x="7522464" y="1418685"/>
            <a:ext cx="3401568" cy="4758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2438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Taste Receptors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There are three different types of lingual papillae</a:t>
            </a:r>
          </a:p>
          <a:p>
            <a:r>
              <a:rPr lang="en-US" b="1" dirty="0" smtClean="0"/>
              <a:t>Filiform papillae </a:t>
            </a:r>
            <a:r>
              <a:rPr lang="en-US" dirty="0" smtClean="0"/>
              <a:t>do not contain taste receptors and are used to help break up food</a:t>
            </a:r>
          </a:p>
          <a:p>
            <a:r>
              <a:rPr lang="en-US" b="1" dirty="0" smtClean="0"/>
              <a:t>Fungiform papillae </a:t>
            </a:r>
            <a:r>
              <a:rPr lang="en-US" dirty="0" smtClean="0"/>
              <a:t>contain around five taste receptors and are very small</a:t>
            </a:r>
          </a:p>
          <a:p>
            <a:r>
              <a:rPr lang="en-US" b="1" dirty="0" smtClean="0"/>
              <a:t>Circumvallate papillae </a:t>
            </a:r>
            <a:r>
              <a:rPr lang="en-US" dirty="0" smtClean="0"/>
              <a:t>are large structures and contain around on hundred taste receptors</a:t>
            </a:r>
            <a:endParaRPr lang="en-US" dirty="0"/>
          </a:p>
        </p:txBody>
      </p:sp>
      <p:sp>
        <p:nvSpPr>
          <p:cNvPr id="3" name="AutoShape 4" descr="http://www.edoctoronline.com/media/19/photos_6684C112-E7FD-4C22-A4F6-685422DD9C0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3360"/>
          <a:stretch/>
        </p:blipFill>
        <p:spPr>
          <a:xfrm>
            <a:off x="692023" y="1534743"/>
            <a:ext cx="5403977" cy="4933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792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https://www.youtube.com/watch?v=2Fhc0t_QNhs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09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Taste Receptor Life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Taste receptors are set back in small protective areas to minimize their exposure to damage</a:t>
            </a:r>
          </a:p>
          <a:p>
            <a:r>
              <a:rPr lang="en-US" dirty="0" smtClean="0"/>
              <a:t>This area of the mouth is called a </a:t>
            </a:r>
            <a:r>
              <a:rPr lang="en-US" b="1" dirty="0" smtClean="0"/>
              <a:t>taste pore</a:t>
            </a:r>
          </a:p>
          <a:p>
            <a:r>
              <a:rPr lang="en-US" dirty="0" smtClean="0"/>
              <a:t>Even though they are protected, they only last around ten days within the mouth</a:t>
            </a:r>
          </a:p>
          <a:p>
            <a:r>
              <a:rPr lang="en-US" dirty="0" smtClean="0"/>
              <a:t>Burning your mouth with hot foods can accelerate this process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7200" y="1825625"/>
            <a:ext cx="5225501" cy="3896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949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1395</TotalTime>
  <Words>765</Words>
  <Application>Microsoft Office PowerPoint</Application>
  <PresentationFormat>Widescreen</PresentationFormat>
  <Paragraphs>83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Gustation</vt:lpstr>
      <vt:lpstr>Gustation</vt:lpstr>
      <vt:lpstr>Gustation</vt:lpstr>
      <vt:lpstr>Gustation</vt:lpstr>
      <vt:lpstr>Taste Receptors</vt:lpstr>
      <vt:lpstr>Taste Receptors</vt:lpstr>
      <vt:lpstr>Taste Receptors</vt:lpstr>
      <vt:lpstr>Video</vt:lpstr>
      <vt:lpstr>Taste Receptor Life </vt:lpstr>
      <vt:lpstr>Taste Receptor Life </vt:lpstr>
      <vt:lpstr>Taste Bulbs</vt:lpstr>
      <vt:lpstr>Taste Bulbs</vt:lpstr>
      <vt:lpstr>Gustatory Pathways</vt:lpstr>
      <vt:lpstr>PowerPoint Presentation</vt:lpstr>
      <vt:lpstr>Gustatory Pathways</vt:lpstr>
      <vt:lpstr>Gustatory Pathways</vt:lpstr>
      <vt:lpstr>Perception of Taste</vt:lpstr>
      <vt:lpstr>Perception of Taste</vt:lpstr>
      <vt:lpstr>Video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Gustation</dc:title>
  <dc:creator>Owdij, Michael</dc:creator>
  <cp:lastModifiedBy>Owdij, Michael</cp:lastModifiedBy>
  <cp:revision>19</cp:revision>
  <dcterms:created xsi:type="dcterms:W3CDTF">2015-04-23T10:26:29Z</dcterms:created>
  <dcterms:modified xsi:type="dcterms:W3CDTF">2016-04-14T11:03:59Z</dcterms:modified>
</cp:coreProperties>
</file>