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72" y="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444A-B9F1-4145-97F0-20624350B66B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1CE2-68B9-49E5-9AB2-59182AE4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807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444A-B9F1-4145-97F0-20624350B66B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1CE2-68B9-49E5-9AB2-59182AE4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363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444A-B9F1-4145-97F0-20624350B66B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1CE2-68B9-49E5-9AB2-59182AE4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980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444A-B9F1-4145-97F0-20624350B66B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1CE2-68B9-49E5-9AB2-59182AE4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19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444A-B9F1-4145-97F0-20624350B66B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1CE2-68B9-49E5-9AB2-59182AE4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705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444A-B9F1-4145-97F0-20624350B66B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1CE2-68B9-49E5-9AB2-59182AE4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359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444A-B9F1-4145-97F0-20624350B66B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1CE2-68B9-49E5-9AB2-59182AE4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301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444A-B9F1-4145-97F0-20624350B66B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1CE2-68B9-49E5-9AB2-59182AE4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233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444A-B9F1-4145-97F0-20624350B66B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1CE2-68B9-49E5-9AB2-59182AE4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14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444A-B9F1-4145-97F0-20624350B66B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1CE2-68B9-49E5-9AB2-59182AE4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665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E444A-B9F1-4145-97F0-20624350B66B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91CE2-68B9-49E5-9AB2-59182AE4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350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3E444A-B9F1-4145-97F0-20624350B66B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91CE2-68B9-49E5-9AB2-59182AE4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098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youtube.com/watch?v=zPYVt4zGCg8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Dermis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Getting Under The Skin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96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Cleavage Lines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Most of the collagen and elastic fibers in the skin are designed to resist the forces of the body during normal movement</a:t>
            </a:r>
          </a:p>
          <a:p>
            <a:r>
              <a:rPr lang="en-US" dirty="0" smtClean="0"/>
              <a:t>The resulting maps of the skin’s fibers are called </a:t>
            </a:r>
            <a:r>
              <a:rPr lang="en-US" b="1" dirty="0" smtClean="0"/>
              <a:t>cleavage lines</a:t>
            </a:r>
          </a:p>
          <a:p>
            <a:r>
              <a:rPr lang="en-US" dirty="0" smtClean="0"/>
              <a:t>These predictable patterns help support the body under normal circumstances</a:t>
            </a:r>
            <a:endParaRPr lang="en-US" dirty="0"/>
          </a:p>
        </p:txBody>
      </p:sp>
      <p:pic>
        <p:nvPicPr>
          <p:cNvPr id="9218" name="Picture 2" descr="http://medicine.academic.ru/pictures/medicine/8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113" y="1690688"/>
            <a:ext cx="3572010" cy="448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8105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Cleavage 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These cleavage lines are considered very important in surgery</a:t>
            </a:r>
          </a:p>
          <a:p>
            <a:r>
              <a:rPr lang="en-US" dirty="0" smtClean="0"/>
              <a:t>A cut along the cleavage lines will cut with the fibers and will create a much smaller scar</a:t>
            </a:r>
          </a:p>
          <a:p>
            <a:r>
              <a:rPr lang="en-US" dirty="0" smtClean="0"/>
              <a:t>A cut across the cleavage lines will damage many fibers and will create a much larger scar</a:t>
            </a:r>
            <a:endParaRPr lang="en-US" dirty="0"/>
          </a:p>
        </p:txBody>
      </p:sp>
      <p:pic>
        <p:nvPicPr>
          <p:cNvPr id="10242" name="Picture 2" descr="http://www.highlands.edu/academics/divisions/scipe/biology/faculty/harnden/2121/images/linesofclea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156" y="1472324"/>
            <a:ext cx="2237096" cy="4851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1743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Blood and Nerves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67289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Blood supply to the dermis is extensive</a:t>
            </a:r>
          </a:p>
          <a:p>
            <a:r>
              <a:rPr lang="en-US" dirty="0" smtClean="0"/>
              <a:t>It creates a system of arteries and veins that follow the patterns of the dermal papillae</a:t>
            </a:r>
          </a:p>
          <a:p>
            <a:r>
              <a:rPr lang="en-US" dirty="0" smtClean="0"/>
              <a:t>These blood vessels are called the </a:t>
            </a:r>
            <a:r>
              <a:rPr lang="en-US" b="1" dirty="0" smtClean="0"/>
              <a:t>papillary plexus</a:t>
            </a:r>
          </a:p>
          <a:p>
            <a:r>
              <a:rPr lang="en-US" dirty="0" smtClean="0"/>
              <a:t>They supply blood to the dermis and the hypodermis</a:t>
            </a:r>
          </a:p>
          <a:p>
            <a:r>
              <a:rPr lang="en-US" dirty="0"/>
              <a:t>A </a:t>
            </a:r>
            <a:r>
              <a:rPr lang="en-US" b="1" dirty="0"/>
              <a:t>bruise</a:t>
            </a:r>
            <a:r>
              <a:rPr lang="en-US" dirty="0"/>
              <a:t> is just when damage to the dermis ruptures the blood vessels that are present</a:t>
            </a:r>
          </a:p>
          <a:p>
            <a:endParaRPr lang="en-US" dirty="0"/>
          </a:p>
        </p:txBody>
      </p:sp>
      <p:pic>
        <p:nvPicPr>
          <p:cNvPr id="1026" name="Picture 2" descr="http://www.studydroid.com/imageCards/0l/l8/card-22717197-b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06118"/>
            <a:ext cx="4678180" cy="3964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0601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Blood and Nerves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Nerve fibers in the skin can be free in the dermis or attached to accessory structures</a:t>
            </a:r>
          </a:p>
          <a:p>
            <a:r>
              <a:rPr lang="en-US" dirty="0" smtClean="0"/>
              <a:t>The nerves adjust blood flow, adjust gland secretion and monitor receptors for well being</a:t>
            </a:r>
          </a:p>
          <a:p>
            <a:r>
              <a:rPr lang="en-US" dirty="0" smtClean="0"/>
              <a:t>They tell the body what is happening to your skin</a:t>
            </a:r>
          </a:p>
          <a:p>
            <a:endParaRPr lang="en-US" dirty="0"/>
          </a:p>
        </p:txBody>
      </p:sp>
      <p:pic>
        <p:nvPicPr>
          <p:cNvPr id="3074" name="Picture 2" descr="http://upload.wikimedia.org/wikipedia/commons/c/c2/Blausen_0803_Skin_FreeNerveEnding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829" y="1825625"/>
            <a:ext cx="4487872" cy="3590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0230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Blood and Nerves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nerves in your skin that are designed to report the environment to your brain are specific</a:t>
            </a:r>
          </a:p>
          <a:p>
            <a:r>
              <a:rPr lang="en-US" dirty="0" smtClean="0"/>
              <a:t>They can sense vibration, heat, touch, pain and pressure</a:t>
            </a:r>
          </a:p>
          <a:p>
            <a:r>
              <a:rPr lang="en-US" dirty="0" smtClean="0"/>
              <a:t>However they do not do all of those at the same time</a:t>
            </a:r>
            <a:endParaRPr lang="en-US" dirty="0"/>
          </a:p>
        </p:txBody>
      </p:sp>
      <p:pic>
        <p:nvPicPr>
          <p:cNvPr id="1026" name="Picture 2" descr="http://img.picturequotes.com/2/41/40666/feel-the-rhythm-feel-the-rhyme-get-on-up-its-bobsled-time-cool-runnings-quote-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232"/>
          <a:stretch/>
        </p:blipFill>
        <p:spPr bwMode="auto">
          <a:xfrm>
            <a:off x="6298109" y="1825626"/>
            <a:ext cx="5524500" cy="342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342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the Dermis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dermis</a:t>
            </a:r>
            <a:r>
              <a:rPr lang="en-US" dirty="0" smtClean="0"/>
              <a:t> is the layer of skin that lies between the epidermis and the hypodermis</a:t>
            </a:r>
          </a:p>
          <a:p>
            <a:r>
              <a:rPr lang="en-US" dirty="0" smtClean="0"/>
              <a:t>It is a layer of skin that has many different things going on</a:t>
            </a:r>
          </a:p>
          <a:p>
            <a:r>
              <a:rPr lang="en-US" dirty="0" smtClean="0"/>
              <a:t>It contains different layers, accessory structures, nerves and blood vessels</a:t>
            </a:r>
            <a:endParaRPr lang="en-US" dirty="0"/>
          </a:p>
        </p:txBody>
      </p:sp>
      <p:pic>
        <p:nvPicPr>
          <p:cNvPr id="1026" name="Picture 2" descr="http://thestretchmarkeraser.com/Assets/images/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8022" y="1690688"/>
            <a:ext cx="4270121" cy="4365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1554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Introduction to the Dermis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dermis is made of two major components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papillary layer </a:t>
            </a:r>
            <a:r>
              <a:rPr lang="en-US" dirty="0" smtClean="0"/>
              <a:t>consists of areolar tissue</a:t>
            </a:r>
          </a:p>
          <a:p>
            <a:r>
              <a:rPr lang="en-US" dirty="0" smtClean="0"/>
              <a:t>This layer contains blood vessels, lymph system </a:t>
            </a:r>
            <a:r>
              <a:rPr lang="en-US" dirty="0" err="1" smtClean="0"/>
              <a:t>ans</a:t>
            </a:r>
            <a:r>
              <a:rPr lang="en-US" dirty="0" smtClean="0"/>
              <a:t> sensory neurons that supply the surface of the skin</a:t>
            </a:r>
          </a:p>
          <a:p>
            <a:r>
              <a:rPr lang="en-US" dirty="0" smtClean="0"/>
              <a:t>This layer gets its name from the dermal papillae that connect with the epidermis</a:t>
            </a:r>
            <a:endParaRPr lang="en-US" dirty="0"/>
          </a:p>
        </p:txBody>
      </p:sp>
      <p:sp>
        <p:nvSpPr>
          <p:cNvPr id="3" name="AutoShape 2" descr="data:image/jpeg;base64,/9j/4AAQSkZJRgABAQAAAQABAAD/2wCEAAkGBxQTEhUTExQVFhUXGCIbGBgYGBwbGxsfGiAbIh0ZIB0YHCggHBomGxoeITEhJSkrLi4uHiAzODMsNygtLisBCgoKDg0OGxAQGywkICQvLDQ4LSwsLyw0LzQsLCw0LCwsLDQsLCwsLDQsLCwsLCwsLCwsLCwsLCwsLCwsLCwsLP/AABEIAMIBAwMBIgACEQEDEQH/xAAbAAACAwEBAQAAAAAAAAAAAAADBAIFBgABB//EAEQQAAIBAwIEBAQDBQYFAwQDAAECEQADIRIxBEFRYQUicYEGE5GhMkKxI1LB0fAHFBVicuEzgpKy8SRzwiVTY6IWNEP/xAAaAQACAwEBAAAAAAAAAAAAAAACAwABBAUG/8QALxEAAgIBAwMCBQMEAwAAAAAAAAECESEDEjEEQVEy8BMiYXGBkcHRBUKh8SMzsf/aAAwDAQACEQMRAD8AveGut5dJMFcZ7ZHrvVpw3FkjDGfU1iPBuPZcO2CZU7RGCPuD71qeFuZ9c4+/3q5wawepnCkXYuHqfrQLmqZ1Ga608gVIoTmd6SIVJkbTMDlm+v3pbj+LYYDEe5olxiPpWZ8Q8TGrTPmmAP0n3ooptjYQ3M94vjiN2MT1O9Ds+JqzaSzmIgg7Tyg4OKzl7VqR3bzMZPOICzj/AJhipvaJM6vMCY0kZEHYcxiYO0GtUdKuR7iq4NQ98hoJOOexI5GpDiW2Yn1/rtVBwvi7IoRvOv8AmEESRBU789tqftcWCoEiDlZ3B7Hp1FW9MqMmuxb2+I5ajBHU00obYMfMJ33/AN8VUK4O2P6/D/EU9wd2SBO9JlChjafBc2brQp1GNIBz+YAA/UAGjsxhsmTA32jP8BSyHPYqp9MQR9VNHZuf09t6SzBSaEfEuLYAKCZY4E9I/r2NU91o8zOSZwASZ7z0pjx3iBbLkkYhR6+UR/1Fiayd/j3kiBzA64wT2APM1p0o4wN01astrnERgE57714t7uaorhLypzgEnYCOnWQc1N1dTAOZIKzMQSN46g47U/axtI0AE/8A+i47waDeu+hA5cvWaq7V5ydh+sSa84y8/wCGcDniCRvzq9jKRZrcnvTNh5j1H0rOWwdOvUcmMmfKN9tjJHtU+BvG2AgMbaRuJMyJnNDKDoJGw4UaSvTYe3L+PoaubdvUhnnB+xn9R9Ky3h3jShhqAEmCJkE5xPIxsetaHhLgAwZGf51k1ORU74DkwPX+hXqipAT71yilAWEidq8bbvXoqLLVAogTANV9zOZ3p6e2aBxAAwfarQ7TdMSe1HOhmyImftUr7id5oPzftTEa4vHJf+HW/wBmuev6mupXw/iotgY58+5rqmTnakJb39zBtYJVZ/NiN45A9+np6VoPAeIJUBjJDEAg+/8AGKrHseQ6YMDA5YznvUODuFHBBAEdeeBn6YPc0/1KjoasLjg2lsx/1cqK7mIpTg7+pFPUAx0mjAiSTsAT9KRJUc+ir8d8Q+UQoyxJHtGazaWjr1H8TMCPQzjtApvxFzcui4fy5H8P6/nUrXCYGeR35T/LlTdP5ToaWnURYW5lSACNUf8ANEe0Z9hQLvDgAGVUmQcTyJyRtP8AGrMWxJAKzECRiO/OoJaJEShJztv09aPeNcSreyMrBmOh3yQR2xt61FGxA0nTLDzHmRggjmY96sbvDDUCQukiMmDERnO+8UubcywPICCCNjvJE7ximqVqhLgLcNxTj/MpwORE59DgHParvwvihCsT5lYh16gRnuIx9OtVbW4GpRylQR+LSYyO7YnnqIrvDIS5a/dbbrpdV8pH7yzn0HSo4qSwKkqPodojzD91iPpMe0GfeoXrkAnoDHqWMD6CaDwN06EnJys9R5APtj6UPxfiVC5OBknl0jvAn3NYXHJjim3RlvHW+bfC40qpYzsSo1fUaJPr3pQ2NgRP5iOmW3PLc9c0fgl1Q5w7jVJ//IYiOyqBTCWtQIIPX0AxpPufrWq9saOhpwpWyra1pIO/5tRPOP0EbAVO6BJUKQZyygmNXMk777dJp9uGkNABOysTHTn6z7Ghrb04H4lIgKCZ7Z3q99jHArlRg+Q0aoP1zseVTWzpOWxMxAg74ptbemPJpEgmSBkcz9TUrVkDzaiYPUESekLRbqBUBb+76UlSxncczvnOMRHeaha4RtDDSoOJiVkgyuJ8px6EVYNZDAAjEY3nG3LApgWTglYO0k5btPMxQ/EC+Giq/uIiTI1TqHODMg9SDkGrjwHjyYtOc8m7wYPvEGhlQCZjE7DYcx3FJ8ZZwQPL5pWOR7dSCAR1BNA3vwwdTTTVGy4W/jPI8++aZnAaN/4VQeFcabkho16QSBtgnHrg1e8PclSveR68/Yj9KzNUzDNUwo6UNnooXFREAEnpQgJkGIGfrVbx/EebTMYlucD+fajcdeiAPU/TH0H61jfEfEycJnJzMTEc+k03ThbGwi3ksb3EDcEgdOfvG1BN0csdTNVL3nYkrt+XG+8fpNL3HcwQ3LIjM85AOBWrYOo23h95PliYJzJ1dz2rqznAcZCAFhOfynqa6g2inG33HLgJUwuYmOTAA4+9BbhlOPygHUDzB5iOcx6RTVgvAY4PT9KIe+DSbo6VAPDuL+WIZ5EmDyxsOx0xTl/xVWWFJ1N06H/cEUl8kZ0gETJU7cp5VJOGIOPKBGBzAmP1+1FJqWRPwI7rBWeGgknPQewE9s06liCJyQuB+tDW2YblJjO/p6URHE7ERgHvVWx1EADIOkCdyeg/8VAWziNIzCECRCyY9YFeh9USMNjzH+ucVO0CcYAUTPMaiQCOuaJFMDbGFIEgGTAwwxjrUbgnUpOf8w5wMiORge1HUbTvG3KOXpmogFZMZHIGY3k5qWRruKcRZLbgKSQDnIEgyp6BwDHrS/EKDpaThgw6SAkD6tHoOtWCqsjcAFWE9MyI5SsiPSglAOomCBvEBpXvtg/6aYpJCZRtmm4a6CuoHBUR7gf71Q+P3y1xLK8ssR6iP1+1T8N4/Twqz+JViOcgY+og+9V3h5b8VwktuTv+8eXQf9wpKXzWK09KnZZWeGJZQoyd5/KOW35jIrQWvhTUss5B6bA+pGaH8M8Ej6idWtSdcTyJkD6R7Cr+54irBGQAOUDfLYwwkAiR75qSk0Zup6uansgZHj/A3XVqAKrkQJkRn9KreJY5yQScadyMYz2ivoPhvHi55SION9iTJIHooms/8R8EhFy8vlZMXEnGnUwV+xOccx6VFLyg9Hrm5bNRfkzqwFzvMmdxEycZntXI3NB+Ex5vKPoN6jAEEYjEkSY2PvsPapNMzmNo9DE/efarvsdKiy+HvC24i5hoRG8xiMAjy55nIPvXrK93xO78tV1f3FCmoYkuw1hRtI+1XHgXDXTwa/LZQHF0OYg+bUEcc5DD7mq/w/yeM3re3y+BtqIxIVtx2zVXyee6vqJT1vs8Fla+ElAGp2LwNREaSYySOdZi7aKyrr5gSu0CVJ0nPdcd/WvovzcqQCZaIHpznkOtYv4gtFL7LqmWDTO8zI9V3qoybNnSdROc3GbsoLHE/KfWsxrkRy1Akb8j15H0rWcPxAYhl/MBjudwPXf3rL8YgLMYEMWAxAGFjHTUCfeaa8F4mCLbYCnrkdvUGaKecmnV0bW5GvtvIn6/pQbjgsF26/16UuxMk+k9JoHGcSLYNxj19sY+/wClKMSi7Kf4j4okC2pgsDJ5gHJJ9sVnjaBnymNgDk5j9Ik+wp0H5lx7jD8TaQp/dXYe7TPajm2stjbqMZ3A/jT01E6Onp1ETNkchmSFLHJBHblEClPlgvK4jbbEbH7VcXBImY7xnP6UkEAEASOvX36VFIOUSfC8Mukbc/1Pauqz8PeLYGiYn83c11FuYql4OQeQahAER12/nRCrHOMdf4HnTt7gGQbalMGT0MSPalHsjrmfcEyB7UjA7T1FKNoG89CelRKjEg6ulGS3PIjV9o/3rnVvuFXvzn7VdDNyIhO+NsCcyBn3p0+EXZYhYbVs2Z2z25j6VYfDfBDUzskAYA5GGOk+sZq8VroVSyAu7w8HCgznO8AKPU1HLbhHN6jrXCVRMLxnCuhGsYMleWxBn+HfFB+ZAxyP2WZrXfEfAleEAGq5cAVSTGqAwLdsjFY0MuwyCN+smf8AuX6USdmjpdf4sbDMIByCeXoKibmPMY5z0mP1x9a4AY3GmDv25/SpcKk3FUtuQJ95jPpFXRpbpWTvI6ESpBPI8gI5HfOaAbMqBzGQAds6gJ6dO0dK31jhLZL2HJdmU3AegJIWD1FYjirPyrhtssMIkdROCPocbiKja7GTp+qjqyruJf3JTKkEciDjaYHTnyqduzpwATAM8hygAb7jfvR0SWIkyP3h078657O4WfNuRy9ZoLZspFn8M8b8viFkwpxcIOCZIkjuxOfWtTx/BK3ESyNqZQRcEafKwhD7kHvkViOEtA3LciQSumMMdJE+sb+hNfULpBAHUVUnWTh/1FbdVSXdGU4fiIezcwzMChZsQtvWXZV6nb2qHxDw1wWOLYANac6wT5jJRNIj90Pn2PWjcSpT5oZNVx9KKwX/AO5Ikdwsz6UL4rvCzYuWQzMXCa2J5uVtxAGJCE470XczpXqRSMg9ydyIkjOZGT/A14zTnJBMwT9B9cVG2uAYg557ZO/eP1Ne3TE9unYfaDmoelNhwPC6rNpXdlRrOhWQkZcF3J6RpUhu5qiZ58YZrSxdfgho1SRIuODPYqta3hL3yuE4bUAS4tW9M4lioJ9hJrKrxjf4r802wn/pLYddyuq8647SQZ6GonyeWm7n+f5Ndw/FlrpS5EfM8ncIASZB3J5Y/CZrKfEgCcQUks0lj/lDA/cifcVr+GurYs3XuKttUe45Iz5ZkueedzWZ+K+FC8Rrn8ZBUdSuTnppFAuTX0Ev+b8FI4EMoydE9jGJ9dvpSXE22PnGDOpZ6+aBnuSPSKeDLkEiTOQIxuceo+9eOuOoorO7tssOF8SBUSc/yH+1U/jN43YQbTn0EfTpUGsH8onOCD68o70RLYXYQeSjfv70KVMBaMUyfDpEkwWJ27n+X86sPBuFF68LbzBk4/L0HqaSaAIXeYnoecdTyrQ/CFs6rjgTBAHcEwT6xVti+qns0m0E43wO0SLasVeRHbePrB+lZTxPg2tlkbltjcA7+hmtnd4kLxJK/hvIoRuUoWwehk1WfEXBO9r5zjSwwOoBGQf+cCKYvDOf03Uz3JSeGVfh4/ZrAEdxnc15XcCpKDB5/qa6qN75NwnBjSkeUDJ6EEZB9aruM8CDSbZ0sYz6Gf51bWSdKwCcCPYVNUMwTBxgZ3rKptHH09WUMplGnw4+qWb84Yew2onFeFCzZZlAOk6vMdsiT6xsKub9okEhpHUYPrULPErcB0kN1HvR/EYT6jVkrs7hOEjmWDNqE4gHZfYVM3fNr1qEXVqnkOk7AzvNTNzMc9/696rkREZ9RAtk/MAiAdZfWD1EkEiqTtmd2+RfxzjLg+YymEsqdU4BYhCh7rDNjqtYlQZkRncR2UE/SfqK+jcWVS0BCnUUUDkZYAD2WfpXzzjVC3biqzFQ2kEmTMSWB9cRTtJrsdH+nyWUR55iDB35Df3FeNcYjUu48wjnBAETz5Vyr9Cd52GIPoaiGJOrbBn+Q/nTVydR5VG+HHC6UIwq5J2JgK3lI3HIij+N+Fi8uoQWBwesEED2is/8J8Tb/wCDc3yyyTkE5A5j0rTcPxGm4LRt6VdiEIJb8IkE/uzkUmeHg4GpF6Gp8vYw/wAvSSjAiTH/AEjJivHZQJBJjJHMiAY+hBravwqXWYRLJEmI3B5/WleC8EAaSqmBMicnYCD/AJYqKSNy6+NZFvAOACxduRJPkHbYEDuGitB4hxDLaLquogiBMTkfoJPtXCwNQJUSp8pPKcfpSXHtbuWrbXtVvS0gAwQ0skYHOY96C7ZzNbUerPcx3inm3rVBcZSGtycE4hp5KNU+xrNfHnGKQtsMusEE46SB75MVa8b4meG4ZfmBfmaQulZ0z+6J3AHP3r59dvs7anPmLFj2OYE9v40cFk09B0zlP4j4R5b9Co5Hvyx6samViBPKT3AiT9jQts8wpB9tiP8Am59q52/EOcECMdNj/qP3FNO2zdcDw7nhbWm4FFtJBI5G0FWRvhzq64rL2uKP+J3C41I/AopM5jWwU45sw9tQ6VrPg/ikezoIM6dLk89MiJOTvvWV8J8I1eIcZZJZPm8GR0Kg3XQQDtCqCPrS1WTzGstsmn5Nr4Xf+a11X2FtUdfyksGLR1GdM9jVP8TcI3y7dwRqSRjICz356BT/AMJ3iyXAyaWVtJ5TkkN7klverHiLWospyrYPaQM0De1h6U9mpaPnd4A5VZgiPff6GuuDkBnoKtuM8Ke2YjyAHbnO361XsBKjAEdecgAe9FyeihqxkrQoyn/bFe2be/mM99qLaRSFOSTJUnp0phbLsDpUsVxkYJ51KDc0lkriDGpQMHfsJkdulbfwzwtrdtVU+ZnUueigyY9vL71SeG+CFrg1CFXUAORBHP3mtlwhUkqp/CdJ6AiJGexqpOnRyf6hr2tqZm/HCRBtqDaCsWjGRclgDyaQR7178Yebh1adILAkfvSRA7STVi3ABrrM+LStqC4idmnkZgEetZv4t8U+cba6SuAxU7pMhZ/zD7GjTyqM3Tx3akUuwrwROgRPtXVHgkUoI1AZH0JFe1e1nXdWbzh2MWxttPM4Ax2xmuMatWNRA8wGTBbHfc1Dg106CR5mUAnrvH2rmt6lME4ECMZnftH86x2cFJDcgEjEAfqf/NLWhILbEnSSB0Mj9aKwABM+Ykie5AkfWh2L+tAAjrq3BEHOJM9M/SrKXBK9cLOMfgmfbc+nalOM4bWFjEGSG20kQ4PXBJ9qbKmTA80Rn7n7UHxMILMPIFy4i47sPL6H9KuFpl3VUN3rKBVUQQAI5xj+RP1r5VcQhSNSmC0EHET6bg4jvW34K09u7c3ukW055xcuRA/0N76aoviHwC4rlkQm2SSQg8wJjMe+3rWjTxLJs6GSg2m+Sk1DOJEAmeQgZzynlXrZ3yMcu0xHPFGt8Bdgj5bydoU9cbiAAJxR+F8Ius6p8tiSdUxtAIAPQnBk1ppHUlqJLLGPhXg2uXc/lMHJ6AgAdeR51tvDmy7HLqArx+GZJAHcAwTS/hXg6WFUAksgOeRZo1N3IiBVjrVfLgTkDEud2jqYrLqTTeDi9Vr/ABZfQ9F0ESo1S0AgyMA5xyryyfKQCNQEx6cp61Dh2VAyoEADEMFgBTAI99Oe81NgEwPWRz6AUhmb6IG3FLqtoSQ9wTp32EnbaNqB/c00LbdjLY1GNTBTqCzzgavaacDAEExqOPfJgfafSouiuEdgPKSwJ5TqH/aT9atPwTgw/wAY8ZqvmSIQQFOIZwRknGwNUNxYnnExOIj/AMzVz8VweKdWwSFKzlTE5j8pk5NUpOrJwSsz35iD6VrgltPQdNS0o14CMvKOsdI2AnrAmo3nmJK6YnsYIjfoKmzmeRBMD1j+YoZJkRnJGc/un/oABq0smiTNV8FW1/4hYhmuaQNuUiQTkicxQ/Db63fGuLBfyjg1SR+WGOPXM1YfAIm27bgXHKk5GeYqp4Lh/meM3w4CF+ERriKdjrPlx1ABPrSnyzzvWPdrOy58Osnh1QnIPkvNEBmY4YddLYJ/zHpV58nzSN2OTO+mY+36Ch+K8GL1t7WoqHBViIkaunQkY7UDwtiAUcktb37iPK2N5BExz1UmTvIq+46+k4ImaQ4jwe035R2jlvt/XOnUQA49xHOBt9ftRMLpJkknHp1NCpNBRm4+lsrrHhNtFGkARgT25UXiD8tSdJifyiTkwTHQTNS4q2xIHzCBI5AznGeQx96LduE4VYMkegkDPaDPtVt+S3OUnl2d4ek23+YmgwecmASJx1GaU4JwfnJadtWDqIwPmLIYcjgHApvgrQVrjyfP+IEzB0qIA5AgA+9dw/CLaLsuNZBjl5VC46YAorVC28soviji9KFYMIyEE/nac45gYPqe1Yi8TEliSCxJ6wd/cn9Kd8d4hn4i7cZiNMqBsQF3ABxzEn0pJQIEYiDnbG/rua0KNI7vSaOyH1ZacJZJQHU3PkOp611M+FcTptKABAmPKTiTzrqsKU5WzbcPalbWo6mgGR6UVpjY75zHuO1JWAflrpyQNzuMR+gr1LBOouukz5CDk9fUVgs4m3yw3DqZYnCiQJG8wQ2DtiOteawcMx9x/v1r1bv4Q0SSQYOIiZPQ/wA6r+MS5cJ+WhAB0mfzbHUvVSD9ZqN+C4RuVN0N8Jw721uGQ+p3dDkwHyq+go3EILqhHXCsGGYIKwR96F4daZYQjlPb0o5GJ3MgfUjPpRJvkCSSYDg+FCKtsMZBLwTBycjGNMnambLltQYEGT9tj/XSgcI2udBACtD6gZ/egepO9LBTrKreU3NLMwYHOosLUcoWCCPemZfJT5yHFy5qCFUEsR+PzFRswHrg+tDPCXix/aAKNgIyCIz/AJgeY+lKm8CjWvmlLiRbLv8AjBYgBwYzJZY+9C4DjkRW1tcJUm4EaQURiUCt+9LKxA9KKglfYt7Vq4tu2raTc0jWQcdJE1J0ELIUlBKkidJCkah7VTeHE3LlsO7FkZi/RYgxPOQyiOc9quOLvIil2dVAyWYgBdtycRFBLBUlTo9YDoDqMP2I29hXWb+qCYOPuCQAPvSV5m1qyklYJIUSHDL5TPI96HwaXILEEfLUMindmhvK/OJIPtQ02Ft+Wx64gYqQAwUyCckEyCR3horziwGYKY061OTuASffMV5wXB/LtlUUagCdIbDEgnBblqJidsdKRcW2dXvTauWmAEmJ1JMEHEgE5HSatJgqmzIfEPDXEv3A5JDsWVifLmQAJxIE496qycDESoIOInJ58pUeuK+n+JcMLluNK3YghWxsRieWKpH+ErK588iDpBmIMkCev860w1VR0tHrI7alyYwvhpBAg5iJ2AWN5lpkVaeF/D124Bsitux5AyIXGxUb9h1pv4Ku/MW8NNnWvGXLShxDfLt6eefOCQSeda4Bbau166ujmWgKBkac+tFPVrFAz6643E94Z7aJbW0Bpb8GkYIXJbHLv3qifgLg8YucRpYWv7qoLRgsGPlnqARTPDcbfd//AE1qbHygqs/7NAwJkgRqYaAI0iD1pm34cLya+KuvcVhi2Abdv/oGSP8AWT7VneLs5knbtHt7x1CzJZD33Eg/KAKg/wCZz5Bz5zA2NUvxD4bxN9AxCSzWkFlA7AL81STcYQSoEkkAABj61pgqhWUAKBgACF3iBG29TRzIOrcTsZyf0ilqVBONow/idniuCttasFvmuLl0LZVmtJCoqIJR2hmBMHSCS3mHOdjxTinv3ArcQ0XGRrRtAWUt/JBHn0T8z5jAaS0mfw863F0S7odipyMNygT6yapl+IeGtv8ALUMGNz9qy2mKNd0ghWcCDcKhcenUCjUr7C3GqM1w/CXlazc+VclDw2o6CIiy+sRsoDEAjkYmK63x3HXJBbiLes2jqNvzpPzNY81oLuFwJAkeY1obPxELvBJfZSnzYOlQzN5yAojSCWJMQBmcE70tc+MLAHzLuq3+0uKFKnVFpgDcYEDSBInpUt+C0li2V/gHiXGtd+VcIH92lLzkDSzOutGJGwt2wJ2kmKrPHPGb9m2y2jdD/MvsIGDLyk+RiZXIEqCJzWnXxrg7a3bQsPoNw23FuySLjsCzAaR5yQCSR71j/G/GbTOjIzFGcEllZZW5lCJEFMGDHKmwSl2HaMIzlUnRQ8Rxl9zcAJLJOpiJ1a2BEDeQs4jMCi+Ei69y0rM+kgz5YmGAUNIx5ZPKieGcRbfUbYySWMDeWmZ55EdaveD4bBJbzaA0d9m35536U9nX04cS3e79o1ngthTZQ5Ezg/6jXVVcC66Bpd4zEeprqVsM89G5N7u/g0q2GNhJ0hwEM5IBWO4nHXnUrF5V/ZAyVHXIntvnvVT4d4hrjDBUAMnA22g8qs7fBajrUAncGYHQknnjtWV3w8GV6ez1BLt1VBYsEAGTtjr6VOysHcnPrEjEVCzwQeX/AGb6gRIByOYk7jFTtWESYEEqFMZkLOnnvk1W1JZ5AclwjpcEebbtR14oKxJA260tZ4K4rH9oWt6dWTLA/ppj3xU+ItFcFcmO/v8AehaaK+WToYe4ukBRH60k1q3rFyMgzByJgiROxydqYtcOw/BnqDGPrUPkNOIEmJI2NXukRKK7g1ABe4FLMQDG8lciAeeBXptW5LMoL3NIIOZIOJ7/AMqesaApM6omaGHUDXgAGBA59foaLc13B3W8ISXjQr6FVWAMN3IwY6Abe1U/9qCf/TeKMwuj65wP66Vf2raDIgKfNPXfB96z39orz4ZxPmBPyiTjlIj74HYVWm3uV+SatVaXYu/C1cWoMgFVVSfLhlUhR6ZHrTYdiW/eAEz2xStkG5ZQzmACJxsCD9qlduqbsT+OYPdN/ec+lU3bwRR8jCXh322PI9JqXGBLlsrctC4vRhIxRVuLkQcQG9xuPQmDSdzifksNf4Ts3Lt6dJq02gUtzwskhxVtNM+QvkSOnXpihNwqteZluPrKAaZ8qiRDBTiTBE0Tjb4aJVCJE6hPlmMY3on92Rl8qhSRBiQdPYg4o1RfGTA/Bi3D/ehbKBj4hxA+Yy6mElJ0rgbbyemDWi4j4cAC3WL37yHXDkEswPJRCL/ygUn8E/Dl6yOIF5WUHjLty3LKWZXgB9QMjUNwcyKtz4bxGuUP4LYW0zGeYLayRJkADvFNbzhgQwlkuEAUFRsJzMzP9Gl+J45VYWzltBeO0x/IUzaVQSlvT5TkDkTJmPf70K+VdW+WZeNOqNp9eQOfakFR5AXAxKtInUZA2ypifciiNbYssOFbSIHcfintXJ5UQSSZguQB6tjAnpU1IuH8cAgiduZj7UIy3yC40SfxAHERzjII+pFVD/D1prhuzcy4uMmsi18wCPmafzMAMcpAO+ad4REt4aXOsnVnBYkkiTsDgU3culyRMJj1n/wal5wy3HCRU/4LbHD2+HXWqoF+WwPnDWzKvP7wYbbUr/8AxG1c+Wy3LgK3Xcszedlu/iXURzcA+2CKvuKUKJBJI2GMzgHJGxM+1I3OBd2UB2UhV/aBhDFGVjKg4kAjA50cL8gtJncH4BbVwGLSt5rwE51MrKR/phqpb3wJaNlVLuz2rSIGBABNnVoMf8xn2rUeI8MzNbZWAe2Tvsytup9Nx3FFTBHMRvOD6d6JTceGSLp7u58u4P4TvKWcWyWIEMSOXLG+Tv0onE8FcRtGkgqonEzHputfSbXDBBCwBJbHUnP3qmNq4jk7M2JYTOogBRHuactazoaXVdqVGb4XgHKgiAM4lhz6RXV9H4bh4UYHPkOprqr430FS/qOXj/JS+HlbiSFBtlVKuPwlCokHvqkYmgW7l5E+WpkBkXWRuLgYAj/SzJ6waduX7dpVMaUYDUq/liPOAOWRqj15GiWLgCKoGpNemRkAZg+moAdppV+EZtzcSfAWbepCIL2VIOnAUlRqWBjoY7ij2lEksMQAT3PL6VO1b063A745nAHqYx7V1siGM4l4x/XQ0EnYu/BBiMlRBziZDARz5Y/SknuXHcwjn5akwCAHDbZ6iKbCMVHmJ0sDhd1j8J9Z+1S4DjtYwfKIgxHYn3qlXcO2k6VnXuD14JhQSYjlAiI514L5JP7pjy/ofXnQxdctM9gpwDPpUrethJ+Wo7GTjehslUvmaBWiCGHLVEg8wYI9N6K994HlXRqgjaBnO2TMUtd4U3CPN+ycQQPK0zgyPWneCRwDC4zER3j1q1Rcqq/f+wN6/pLFFkAAeXJ3G4PqTWb/ALR9X+G8ZjdOeAMjbn7Vp31YBEMfxYjkc9xWZ/tJVv8ACuIGDptiSd+Ux7waKHqQEq2sveE4ZflppUBwgOknUCI5d6n4paZVVvlgwQWMiV3kj1Bg+tS4BgtuRbytsFSOcAY9TRrSsbYcgBioMSD6bVSXcLe7V/5/2BS4VyRGckbEcvcVK0FPkZjy0+sZ9AaJbvhoDbmR2MYgj60ax4ZIBLHbbpjkaFX2JKcV6sC7cHaJjW8zuZNSfhXXMlhzA3HeOlSuWnABPPbbf2waGLhBBKspnJ3UzyxtUwROT4dkrpLwslYjI7GYPrEV5wky+ogCYAB5d6NdIkkNJ2jvt+teAqCdWjVEEjc9jRWDeKSBG2inAILEs2nmSBn2EUpxhW2QoY89t8iAfaZr3iL+o/KswcQT07T/AFtRLNpbaSASZ/FEkz0HITFA228DYx2rP6fz4J2nJ/I0RGTAPOfrXOuwW3v32+tEuXdt+f2/qKhxt2ATyBkemMetX9wVd4FODsu2oNHU8sH8vTAnPenhZVSAeZ68z0qVlhggQGUSOs7mvLvBYGxjIDZI9KtJElO3XApxBf5hVIGkqSWWVKmQUB685qXB3EN9kUAf/cXucKw6DqKKlvTpUMoSP+bfv+poPE8PGrRKt2g6j35kDflTLRFTwBX+8XdTLoA1toJaCNBCqGAmQ2ls8pGKl4vcFu2puqxVZb9nJK6VJO3aR3qBP92C27S/iViq6WMsoJbU4wpY5zuZptOKN+2VL/LuAKTp3GQSII7Rz3oqXIFtfYj4a4KKA5uLtqJEnnyxQ+J4nSQSpYTEASc9h/QoZPy7hMEh3/dCheW/Omv8MEMEYqzGSTmQT5lEnGaGs5GNqOTrTXFBHyrkBiB5hkSYO+x3rqOtl+pGSAA3IHH2rqLBnbz2K+5wRdLagELgq4OVIGGziMkEdJFGtMtognSAcvpwAcRcA/cOAd4MUDhLRa3aZWEwYUndcT6xiu8S8NW9ZjcoJxP4XWHTuCp+sdKVCXZ8DpK+5ZX+I1AxIg7em59aHcBLhs6D5RpHXeekGqvgVOi2S8tEEj83IPHImMjrNW1l2W2TsDOk+2D/AB9jVPnJHHasCvE8VKiNSS4Egyee/amrLlm2EieW5jH3BpbjrsWtbRIB8swCRt6GSKZsXsKGIBGX5mY2J7Tv2qlfJJVWF5B8HxRYgR5mH4h1AMyNqDwVwaVOhusxAmIbByO4NHRtMtKhcEHmQd57yYr1lIaUaFP4c4zue5J61C8W8C/CF8G6FDK5EKDGlSSuT1Tn1plbAVo1NjIn8PUZ/rao8S8EAXDIPmMSOeJ5ZohZkQMGiTEHIgTirwDnt39+Dy7xELLnX3iYnA2z+Iis1/aOX/wviw2P2ciNokD3rRGyBrdCf2imROzADA6CBtWb/tDJHhfGFsA28KfURFFD1ICS+V0aLg7qG1atnOq2MjAOPw1IWhaCoGOgCFiMAYiqThvFOEW0oW+ASBGQYMUVPHLDM6retZgjUw0naT670L3eBiUezx9S+S0Gggqc7jlMzSPE8S4bQraSrRjmO9Ufxb47c4Y8P8lkFu7auO7rYe/i2LcMFtupC+cyxOKVT4k/aWLd2y5v3LVtrht5RWuSF64OnJnEjercJbbQOnOO7PBreJgkFWg6Y0nb271PhxldMx13B7j2rH2fi1jatG7Z/HZJKKZbUby20AacZYb+vai8V8RfJtEPauIwsXrwGpdQFllVkwYM6gQem4FRwlZE040aVrEN8wFYJkwZG4yPeocKUvfMOlvJcZSGxOkwSOo6Vlbfj7cOvEfMAbRdKBFYKSi2rVw7yWc6zsPWImrvwPxIcUbyJbKW7UD5hYCWZVeIGdnHvU2uuAnNefyWHD8KoYwymWELyAH6tRnssV0EZ0kajyJMe+Kylj4l+XY4eUVmuBdRDCZu3CiEDLBdUSTAzidqIvxwptCbbs0J5QRqV7jMPlH/ADLoYt0gYyKvZLwC5p5T/k1TAhO5YAHpy/WhcR5kuKTtz/X2qn8L+IP7xcCC1dQC0lxzchdHzC4VCv4i02zkVc29MkAGXPm6c9vrQtVhlxfchwy+S3mGCyT0ANMm0GIJO568jt7UEcOwiRjToA6959RRDwwVZZpG2O1RFN55BtwUtqEsQIme/MdaHe4C5OpmKgHZQP48qZdkKyGYAnlvIruGDCQH1rGQd6tMvdJL+UR4rUNJSQR+Xrv/AOaE9tiQxkYiMEe53FF/aCFnHLmfauttoEhZLdydqqyLCxQsOIIDawABnqDAz+u/aleDvqgUK7PrMJOdpMT2H6CrW7dGPL/PM4/Sh2uGWTcA2BAPvvRWWpKsoNaYR/tXUGzqA57nl3MfauqrEtZFuF4YG0IYKbbEAnG8UwLwBEENO5HPkf1pbw0sQ0YVhq0sMZI3P+nFMokAyv4Tj3I/hmgHPlp+/bM5w1lk4i6mkqA7FZ2hgpMdVLjVjYkitBbdmHy8AadU+pYEe0iu4lQ2lnnylgD0BkH7UHw7jwr3LTkba7bDmpIBHYhh9CKJu2FJuUOOCxPBuIzMAD6b/WhjhIZhEK3mOTufXlNEu39Z8rEKBnlQkBZgzGEBgTUvwJW7vgUMtNtcKp0sYnAyT6zj3oxtG2zMup1IUIDGlcGTAEyTG9eJwzB7pIIQjfbeNu8zRLNyQrhsXJII2gRz271S4GSavHBD9oxAzvJxFEbiNZdehxz2G495o1viJ3MqMkbHHPuKX4OwhabcjTurVCrXLVUcoYBSDBVtRESWBxEd+tZ7+1PhQ3h/F3NR/wCH+EjoRj0rR2Lmktc3JOhR1j+E1mv7Srbf4XxbOclNucyI+1HDlICdq2vf0LzgeLLCyqCBpWR1xzoXgviAuXryAlQhKpjDqGAmTzVwVIHUHnTPCKDYBQBCbQ83SVqu4PhPl3NK6pRizdD8z8WnEfjUGOUmpHvYdKSaWAnH3RcvayDqt6lWRsr6dQ7htI36UDwvwfhg9pvlL+z8qHPljKjfIBkgHacRV1ce1e/Fht5WluO4XSLao8JJLH8xIiBnAG8+1Bm7sO4NKG2n77lNe8CsW1ua7apaRWDs0hVQtrY74EjV7CKZveCcHcFu0LFs2xbbSSCD+0yxnBMnJnc53rJ8Z8JcSVurcKg3Ld0axdcm+ztKG4CIQKPWNhirfxK29w27Sqt1bDnXauMU1eUBTIBJ06gQPfcUfHcDa5q6WF7/AELZfCeEvn5gW26uS5YE51KqmYMlWQKCNiAMV3w94SLDXUVSFcKzEkkFsiRPRAq/8orO8D8I37dzhbjH/h2raHTc/AbWrWINsl1ZSBupPPYV5xHwVd+TZVQgdbFwMQxH7W41oo89QqMNXLFHS4sDc64LPi/AbFt7agAExoGdrR1KTBg6WMgnYnFT8M+HLXy7iXNNxr1w3HYoFBc9NP4YjEd6WPw07a0WFtK18KBcK6VuIugKYOnIJmDEzmrH4N8Nu2rTI4TSzSkQGAgfi0ALq1SfKAMzEzQNYww/iXyvyOcL4Ktoa7Y0OVCxO6pqKrnoWYj1NP8Ag3FgzrgERy6zUbQDAWxq2OlidRMczPPvVWSWZ7lnIBiOZ5mPQ8qXlZQxRU04ywaXjTGeUY7bn9BSnzQi7agc5xVd/erjwrnTG0b0W74faSNbO7H8oq3K+AFoqFKT/Qk/HWiARvzUDUO9B4S8AXZQzMTgZ2kAAA7Yz9asLWhXXSQqfu9D7Ur4mxRluc1cTEbHfbcDepnktOLe1J+/wT4Q3AdV0QGuadJMwBIBB6GA2eppm9ZUnDrHQdOdL3/D3Y+UjSTMzUL6FHU5PdRHt61G/oCkm8PJDiGK8pTIkGf6xTYut8sG3G8wxjV2oAItsUJJU9d8j+X6UVeE8p0wUVYWM5kzj0iouS51Sv8AUJb1GSSdz7ZOK6lzwrEki7cAJJiBjPcV1HSM7AcNaHyxLAMyAQdjEZn2qS6iqgCFIZWJkEHGkR3M56AV3B2Q6BS2eQIggjv0NNWALeosTpJ2J6gbfT9aWjRJ+Pf2ATqWDPnWB2bJ9s4rNX+AKhWXLZUAzhdQIWf8rfatPZYjJb8skHYZJB9aR8WulBgY1iTyUHme38xUQ/Rk1KkT4W2yWwWJjGpdyKf4m7gBFBgSsnHufXnVDZ452t/lF1hpAJkAjdT3gferXw3ila0rp5rbqSN913H2+1XXcDWi07kE4J72lg4J0uwBO5UTBgYkn7RXt6+pGjTgEBQMSI37Ghi8z+UNEnPQRyotjODcDTt5c4qOVi1Dbl/uA4Egv+zYMudwRsSrZiNxFMjSogtnYnme/cgV7eQLtmdlB3InlSkXCQpIVsMwgk6WDACdg0j7GrrwS92Wx5bkHygkCSB6kmfvWQ/tDum54ZxdwMhRrcjfUZI6461o+Ju7gloKsCFWSYgYPIzJjn7VmP7QbJ/wziQV0otuF80zpKhe8kSfajhygJJKLNT4BLhAfw6BKnnjNVfhXClb8sXXTdvSWPlKO3kEk7ljKjsasPB+Gd7clijMgJKwSuBG+JwacCi6QNBCjzKzdRsdJ6fyqouiSeXXglxPkVnCzHJRkweVeDhyYA2BJ+vKol4KqmloJ1En70Z2LXdJ2QgjsYH8/tQ4JlFdx9rU6h3Pyyfw8m7YyAJBntFHe4gAIElxJIwfSj8ZeK3NIAKqMggGZ3rxUjzFoEc9pydutRu8BJ4TZG6ryukkR5isZaREA8oJk1NySrrqz+70j+Fdq82qToYYM4E9uWaDai20TrY4gCAAdzVNlJE7JjykZgETzMGR9P4VFuFZRKgeU+WT19By/jUvEreVZOv2/wDNe/3jXCHJI855TyPrUvsyZrcu/JJU0S0wOQH3+9L3DrWQojOAYOqcbc69/uJJ1FtQClSqx5ixB1HuIx71KzcTVoAhZ5gzJwf1qE8tZYx4i4S0bqLLINURkgbjrS1lFD6nOT5iOk5juZNSdGDaVUlQNOee4zReL4PURygYO+B+u+9W3a4KjUcN8/qDtsjEi2sPBK6jieU+9L2/ni2huoouMZYDzARy96d4ZIcxmFx3jn+lC4XjoBLEmCJ9/wCVS8ZLzeMrAu/DDSGCkecSJMCeY7ZojW/lvCMSd4ORiAfSCRU+Fsm2zaiNLDy5jUdxjrFQe0AhLTBOYOVAJhu8nlQ1gJzzV2gHiFpiylRKsCG5xzBnmOXXNA4bimtSQpKHfpHboact3EACoS+phviO/wB68a8wLaWJQEkAiImPKRz2kHv2qnnIxSdbWrX1wM2OIlQdR9966oWuGkSMTmOk5rqK2IcYWJ8Ec2v9Cf8AZVhcQFbUgbiurqnkuX9v2/kBx34rn+n+K0j8Tf8A9biv/Yf7LXtdVL1DNP8At9+Ck8LUQpjdFY9zoXJ6nvVx8OH/ANKn+o//ACrq6my7mnqPSvwM+E7H2qr8OuH5qiTGh+fR8V5XUrT4Fv1S99i38SMC2Rjyjb2pm+x+eP8AWB/+prq6jfBl/hinC73f/c/VVqj/ALUh/wDTeJHIWxHbIrq6pp+pfgPU/b9jV+FL5B/oH/aKhwZm685ya8rqoSuJfYSP/Ef1NWD/AI556FzXV1Ah+pyvsD8W/wCL7V3E/gT/AFH/ALa6uq3ywY+mBLwz8T+lecHsDzx+tdXVFwSfqf4O4o/s39P/AI0qD+yHqf4V1dVPkPT4/IO2Y1elN8T/AMS2eZA/WurqrsFL1fr/AODHirHWgnGMe9Pucj/V/CurqcuWYpemP2Ykn47fv+lLWlBLz/Wa9rqBjY9/fcXvCWacwcTyxy6V74KZvEHbRty511dVd0Pl/wBUvsMX8OsY9KJwYy/cifpXV1RciZej8fud4aItIBgAYFdXV1EKf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424" y="2179192"/>
            <a:ext cx="5115201" cy="3831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726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Introduction to the Dermis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reticular layer </a:t>
            </a:r>
            <a:r>
              <a:rPr lang="en-US" dirty="0" smtClean="0"/>
              <a:t>is deeper than the papillary layer and contains a large network of interwoven irregular connective tissue</a:t>
            </a:r>
          </a:p>
          <a:p>
            <a:r>
              <a:rPr lang="en-US" dirty="0" smtClean="0"/>
              <a:t>This is made of both collagen fibers and elastic fibers</a:t>
            </a:r>
          </a:p>
          <a:p>
            <a:r>
              <a:rPr lang="en-US" dirty="0" smtClean="0"/>
              <a:t>This layer extends into the papillary layer</a:t>
            </a:r>
          </a:p>
          <a:p>
            <a:r>
              <a:rPr lang="en-US" dirty="0" smtClean="0"/>
              <a:t>This makes it so there is no direct boundary between the two layers</a:t>
            </a:r>
          </a:p>
          <a:p>
            <a:endParaRPr lang="en-US" dirty="0"/>
          </a:p>
        </p:txBody>
      </p:sp>
      <p:pic>
        <p:nvPicPr>
          <p:cNvPr id="3074" name="Picture 2" descr="http://4.bp.blogspot.com/-H-25s1FGr84/UOEtMzc5M9I/AAAAAAAALr8/7NOtzIiIrK0/s1600/Reticular+layer+of+derm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501" y="1506612"/>
            <a:ext cx="5042067" cy="498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9833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Dermal Strength and </a:t>
            </a:r>
            <a:r>
              <a:rPr lang="en-US" dirty="0" smtClean="0"/>
              <a:t>Flexibility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presence of collagen and elastic fivers give the dermis strength and elasticity</a:t>
            </a:r>
          </a:p>
          <a:p>
            <a:r>
              <a:rPr lang="en-US" b="1" dirty="0" smtClean="0"/>
              <a:t>Collagen fibers </a:t>
            </a:r>
            <a:r>
              <a:rPr lang="en-US" dirty="0" smtClean="0"/>
              <a:t>are very strong and resist stretching</a:t>
            </a:r>
          </a:p>
          <a:p>
            <a:r>
              <a:rPr lang="en-US" dirty="0" smtClean="0"/>
              <a:t>Collagen fibers bend and twist very easily</a:t>
            </a:r>
          </a:p>
          <a:p>
            <a:r>
              <a:rPr lang="en-US" b="1" dirty="0" smtClean="0"/>
              <a:t>Elastic fibers </a:t>
            </a:r>
            <a:r>
              <a:rPr lang="en-US" dirty="0" smtClean="0"/>
              <a:t>provide flexibility to the dermis</a:t>
            </a:r>
          </a:p>
          <a:p>
            <a:r>
              <a:rPr lang="en-US" dirty="0" smtClean="0"/>
              <a:t>They work together to provide flexibility, yet prevent damage from too much stretch</a:t>
            </a:r>
            <a:endParaRPr lang="en-US" dirty="0"/>
          </a:p>
        </p:txBody>
      </p:sp>
      <p:pic>
        <p:nvPicPr>
          <p:cNvPr id="4098" name="Picture 2" descr="http://www.visualphotos.com/photo/1x3742858/microscope_image_of_collagen_fibers_color_enhanced_scanning_electron_microscope_image_of_collagen_3T032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34"/>
          <a:stretch/>
        </p:blipFill>
        <p:spPr bwMode="auto">
          <a:xfrm>
            <a:off x="469711" y="1825626"/>
            <a:ext cx="5271046" cy="3578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107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Dermal </a:t>
            </a:r>
            <a:r>
              <a:rPr lang="en-US" dirty="0" smtClean="0"/>
              <a:t>Strength and Flexibility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Water also has a large part to play in skin flexibility</a:t>
            </a:r>
          </a:p>
          <a:p>
            <a:r>
              <a:rPr lang="en-US" dirty="0" smtClean="0"/>
              <a:t>A dermis that has a lot of water will be full and stretched</a:t>
            </a:r>
          </a:p>
          <a:p>
            <a:r>
              <a:rPr lang="en-US" dirty="0" smtClean="0"/>
              <a:t>Its </a:t>
            </a:r>
            <a:r>
              <a:rPr lang="en-US" b="1" dirty="0" smtClean="0"/>
              <a:t>turgor</a:t>
            </a:r>
            <a:r>
              <a:rPr lang="en-US" dirty="0" smtClean="0"/>
              <a:t>, or its ability to retain water, allows it to resist stretching</a:t>
            </a:r>
          </a:p>
          <a:p>
            <a:r>
              <a:rPr lang="en-US" dirty="0" smtClean="0"/>
              <a:t>The dehydrated skin will not return to its original shape</a:t>
            </a:r>
            <a:endParaRPr lang="en-US" dirty="0"/>
          </a:p>
        </p:txBody>
      </p:sp>
      <p:pic>
        <p:nvPicPr>
          <p:cNvPr id="7170" name="Picture 2" descr="http://generalhorticulture.tamu.edu/lectsupl/water/P60f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202383"/>
            <a:ext cx="5450006" cy="308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106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78243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Have your partner hold out their right hand</a:t>
            </a:r>
          </a:p>
          <a:p>
            <a:r>
              <a:rPr lang="en-US" dirty="0" smtClean="0"/>
              <a:t>Take their hand and place it on the desk palm down</a:t>
            </a:r>
          </a:p>
          <a:p>
            <a:r>
              <a:rPr lang="en-US" dirty="0" smtClean="0"/>
              <a:t>Softly pinch the skin on the back of their hand and raise it about an inch</a:t>
            </a:r>
          </a:p>
          <a:p>
            <a:r>
              <a:rPr lang="en-US" dirty="0" smtClean="0"/>
              <a:t>Release the skin and see if it immediately goes back to its original location</a:t>
            </a:r>
          </a:p>
          <a:p>
            <a:r>
              <a:rPr lang="en-US" dirty="0" smtClean="0"/>
              <a:t>If it does they are properly hydrated</a:t>
            </a:r>
          </a:p>
          <a:p>
            <a:r>
              <a:rPr lang="en-US" dirty="0" smtClean="0"/>
              <a:t>If it goes back quickly but remains wrinkled, your partner requires water</a:t>
            </a:r>
          </a:p>
          <a:p>
            <a:r>
              <a:rPr lang="en-US" dirty="0" smtClean="0"/>
              <a:t>If it goes back after a few seconds and remains wrinkled, your partner is severely dehydrated</a:t>
            </a:r>
            <a:endParaRPr lang="en-US" dirty="0"/>
          </a:p>
        </p:txBody>
      </p:sp>
      <p:pic>
        <p:nvPicPr>
          <p:cNvPr id="6146" name="Picture 2" descr="http://www.nlm.nih.gov/medlineplus/ency/images/ency/fullsize/172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4345" y="2142699"/>
            <a:ext cx="4719455" cy="3775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0957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Dermal Strength and </a:t>
            </a:r>
            <a:r>
              <a:rPr lang="en-US" dirty="0" smtClean="0"/>
              <a:t>Flexibility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Aging, hormones and UV radiation permanently affect the amount of elastin in the dermis</a:t>
            </a:r>
          </a:p>
          <a:p>
            <a:r>
              <a:rPr lang="en-US" dirty="0"/>
              <a:t>This kind of dermal destruction has permanent consequences for </a:t>
            </a:r>
            <a:r>
              <a:rPr lang="en-US" dirty="0" smtClean="0"/>
              <a:t>the </a:t>
            </a:r>
            <a:r>
              <a:rPr lang="en-US" dirty="0"/>
              <a:t>skin</a:t>
            </a:r>
          </a:p>
          <a:p>
            <a:r>
              <a:rPr lang="en-US" dirty="0" smtClean="0"/>
              <a:t>Damaged dermis will sag and create wrinkles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194" name="Picture 2" descr="http://www.vitalaserspa.com/images/wrink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384" y="1690688"/>
            <a:ext cx="4511959" cy="468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281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Dermal Strength and </a:t>
            </a:r>
            <a:r>
              <a:rPr lang="en-US" dirty="0" smtClean="0"/>
              <a:t>Flexibility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75665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Sometimes the dermis is actually stretched to the point where there is damage to the underlying collagen fibers</a:t>
            </a:r>
          </a:p>
          <a:p>
            <a:r>
              <a:rPr lang="en-US" dirty="0" smtClean="0"/>
              <a:t>This happens during periods of weight gain or during pregnancy </a:t>
            </a:r>
          </a:p>
          <a:p>
            <a:r>
              <a:rPr lang="en-US" dirty="0" smtClean="0"/>
              <a:t>This can cause the formation of stretch marks that persist after the weight has been lost or the baby has been delivered</a:t>
            </a:r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www.youtube.com/watch?v=zPYVt4zGCg8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122" name="Picture 2" descr="http://www.drmcdaniel.com/wp-content/uploads/2012/08/LaserStriaeWeis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520" y="2043556"/>
            <a:ext cx="5609852" cy="3538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886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679</Words>
  <Application>Microsoft Office PowerPoint</Application>
  <PresentationFormat>Widescreen</PresentationFormat>
  <Paragraphs>66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The Dermis</vt:lpstr>
      <vt:lpstr>Introduction to the Dermis</vt:lpstr>
      <vt:lpstr>Introduction to the Dermis</vt:lpstr>
      <vt:lpstr>Introduction to the Dermis</vt:lpstr>
      <vt:lpstr>Dermal Strength and Flexibility</vt:lpstr>
      <vt:lpstr>Dermal Strength and Flexibility</vt:lpstr>
      <vt:lpstr>Demo</vt:lpstr>
      <vt:lpstr>Dermal Strength and Flexibility</vt:lpstr>
      <vt:lpstr>Dermal Strength and Flexibility</vt:lpstr>
      <vt:lpstr>Cleavage Lines</vt:lpstr>
      <vt:lpstr>Cleavage Lines</vt:lpstr>
      <vt:lpstr>Blood and Nerves</vt:lpstr>
      <vt:lpstr>Blood and Nerves</vt:lpstr>
      <vt:lpstr>Blood and Nerves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Dermis</dc:title>
  <dc:creator>Owdij, Michael</dc:creator>
  <cp:lastModifiedBy>Owdij, Michael</cp:lastModifiedBy>
  <cp:revision>11</cp:revision>
  <dcterms:created xsi:type="dcterms:W3CDTF">2014-10-16T18:49:46Z</dcterms:created>
  <dcterms:modified xsi:type="dcterms:W3CDTF">2016-10-13T10:28:57Z</dcterms:modified>
</cp:coreProperties>
</file>