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8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9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36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91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4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605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938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12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514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5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889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21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7DBAC-1733-4F09-8528-AFE242F90984}" type="datetimeFigureOut">
              <a:rPr lang="en-US" smtClean="0"/>
              <a:t>9/19/2016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8B0E0-9CF4-4C9E-9907-B8519455B8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43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P2medWpDLE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Lu-nbFaRW4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Bringing Us All Together!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78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Dense connective tissue has a larger number of fibers that make up the matrix</a:t>
            </a:r>
          </a:p>
          <a:p>
            <a:r>
              <a:rPr lang="en-US" dirty="0" smtClean="0"/>
              <a:t>Tendons and ligaments are examples of dense connective tissue</a:t>
            </a:r>
          </a:p>
          <a:p>
            <a:r>
              <a:rPr lang="en-US" dirty="0" smtClean="0"/>
              <a:t>They are tough parts of the body that have a strong and connection with other parts of the body</a:t>
            </a:r>
            <a:endParaRPr lang="en-US" dirty="0"/>
          </a:p>
        </p:txBody>
      </p:sp>
      <p:pic>
        <p:nvPicPr>
          <p:cNvPr id="6146" name="Picture 2" descr="http://www.holscience.com/sites/default/files/styles/large/public/Dense%20Irregular.png?itok=MDWkqD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78504"/>
            <a:ext cx="5324472" cy="303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83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Ok… this is actual surgery</a:t>
            </a:r>
          </a:p>
          <a:p>
            <a:r>
              <a:rPr lang="en-US" dirty="0" smtClean="0"/>
              <a:t>Please do not watch if you do not want to </a:t>
            </a:r>
          </a:p>
          <a:p>
            <a:r>
              <a:rPr lang="en-US" dirty="0" smtClean="0"/>
              <a:t>There will be cutting into skin, blood and stitching of broken parts</a:t>
            </a:r>
          </a:p>
          <a:p>
            <a:r>
              <a:rPr lang="en-US" dirty="0" smtClean="0"/>
              <a:t>You have been warned…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https://www.youtube.com/watch?v=hP2medWpDLE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3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Fluid connective tissues </a:t>
            </a:r>
            <a:r>
              <a:rPr lang="en-US" dirty="0" smtClean="0"/>
              <a:t>have a distinctive population of cells and dissolved proteins within a watery ground substance </a:t>
            </a:r>
          </a:p>
          <a:p>
            <a:r>
              <a:rPr lang="en-US" dirty="0" smtClean="0"/>
              <a:t>This type of connective tissue is circulated around the body </a:t>
            </a:r>
          </a:p>
          <a:p>
            <a:r>
              <a:rPr lang="en-US" dirty="0" smtClean="0"/>
              <a:t>There are only two main types</a:t>
            </a:r>
          </a:p>
          <a:p>
            <a:pPr lvl="1"/>
            <a:r>
              <a:rPr lang="en-US" dirty="0" smtClean="0"/>
              <a:t>Blood tissue</a:t>
            </a:r>
          </a:p>
          <a:p>
            <a:pPr lvl="1"/>
            <a:r>
              <a:rPr lang="en-US" dirty="0" smtClean="0"/>
              <a:t>Lymph tissue</a:t>
            </a:r>
          </a:p>
          <a:p>
            <a:endParaRPr lang="en-US" dirty="0"/>
          </a:p>
        </p:txBody>
      </p:sp>
      <p:pic>
        <p:nvPicPr>
          <p:cNvPr id="5122" name="Picture 2" descr="http://pdbio325.byu.edu/Portals/48/images/Lymph%20no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2224881"/>
            <a:ext cx="4943475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83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Supporting connective tissues </a:t>
            </a:r>
            <a:r>
              <a:rPr lang="en-US" dirty="0" smtClean="0"/>
              <a:t>are tissues that have fewer cells and more supporting fibers </a:t>
            </a:r>
          </a:p>
          <a:p>
            <a:r>
              <a:rPr lang="en-US" dirty="0" smtClean="0"/>
              <a:t>Supporting connective tissues can either help protect parts of the body or support parts of the body</a:t>
            </a:r>
          </a:p>
          <a:p>
            <a:r>
              <a:rPr lang="en-US" dirty="0" smtClean="0"/>
              <a:t>The two main types are</a:t>
            </a:r>
          </a:p>
          <a:p>
            <a:pPr lvl="1"/>
            <a:r>
              <a:rPr lang="en-US" dirty="0" smtClean="0"/>
              <a:t>Cartilage</a:t>
            </a:r>
            <a:endParaRPr lang="en-US" dirty="0"/>
          </a:p>
          <a:p>
            <a:pPr lvl="1"/>
            <a:r>
              <a:rPr lang="en-US" dirty="0" smtClean="0"/>
              <a:t>Bone</a:t>
            </a:r>
            <a:endParaRPr lang="en-US" dirty="0"/>
          </a:p>
        </p:txBody>
      </p:sp>
      <p:pic>
        <p:nvPicPr>
          <p:cNvPr id="2050" name="Picture 2" descr="http://www.dovemed.com/uploads/article_pics/Bone_Struc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5758" y="1690688"/>
            <a:ext cx="3312042" cy="458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45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Connective Tissue Proper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90537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Connective tissue proper can be compared to retired/elderly people from New Jersey</a:t>
            </a:r>
          </a:p>
          <a:p>
            <a:r>
              <a:rPr lang="en-US" dirty="0" smtClean="0"/>
              <a:t>Other than being important members of our community… what do they do in the winter?</a:t>
            </a:r>
          </a:p>
          <a:p>
            <a:r>
              <a:rPr lang="en-US" dirty="0" smtClean="0"/>
              <a:t>Their migration is similar to connective tissue proper</a:t>
            </a:r>
          </a:p>
          <a:p>
            <a:r>
              <a:rPr lang="en-US" dirty="0" smtClean="0"/>
              <a:t>Some retired/elderly people travel to their winter home down south</a:t>
            </a:r>
          </a:p>
          <a:p>
            <a:r>
              <a:rPr lang="en-US" dirty="0" smtClean="0"/>
              <a:t>While many of them stay in New Jersey to be near their families</a:t>
            </a:r>
            <a:endParaRPr lang="en-US" dirty="0"/>
          </a:p>
        </p:txBody>
      </p:sp>
      <p:pic>
        <p:nvPicPr>
          <p:cNvPr id="1026" name="Picture 2" descr="http://captainkimo.com/wp-content/uploads/2012/11/wpid17722-Elderly-Crossing-Sign-in-Orlando-Florid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96" t="-1231" b="-1"/>
          <a:stretch/>
        </p:blipFill>
        <p:spPr bwMode="auto">
          <a:xfrm>
            <a:off x="635000" y="1391444"/>
            <a:ext cx="4965700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5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Permanent residents </a:t>
            </a:r>
            <a:r>
              <a:rPr lang="en-US" dirty="0" smtClean="0"/>
              <a:t>are cells that do not migrate around the body </a:t>
            </a:r>
          </a:p>
          <a:p>
            <a:r>
              <a:rPr lang="en-US" dirty="0" smtClean="0"/>
              <a:t>They are locked in location and often deal with energy storage and local maintenance</a:t>
            </a:r>
          </a:p>
          <a:p>
            <a:r>
              <a:rPr lang="en-US" b="1" dirty="0" smtClean="0"/>
              <a:t>Migratory cells </a:t>
            </a:r>
            <a:r>
              <a:rPr lang="en-US" dirty="0" smtClean="0"/>
              <a:t>move around the body</a:t>
            </a:r>
          </a:p>
          <a:p>
            <a:r>
              <a:rPr lang="en-US" dirty="0" smtClean="0"/>
              <a:t>These cells will respond to issues in different tissues around the body</a:t>
            </a:r>
            <a:endParaRPr lang="en-US" dirty="0"/>
          </a:p>
        </p:txBody>
      </p:sp>
      <p:pic>
        <p:nvPicPr>
          <p:cNvPr id="3074" name="Picture 2" descr="http://www.vogelwarte.ch/assets/plugins/directresizeLite/cache/page_vogelzug__vogelzug_w700_h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501" y="2233674"/>
            <a:ext cx="4940300" cy="3295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09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several different types of permanent residents</a:t>
            </a:r>
          </a:p>
          <a:p>
            <a:r>
              <a:rPr lang="en-US" b="1" dirty="0" smtClean="0"/>
              <a:t>Fibroblasts</a:t>
            </a:r>
            <a:r>
              <a:rPr lang="en-US" dirty="0" smtClean="0"/>
              <a:t> numerous in the body and are the only cells always present in connective tissue proper</a:t>
            </a:r>
          </a:p>
          <a:p>
            <a:r>
              <a:rPr lang="en-US" dirty="0" smtClean="0"/>
              <a:t>They secrete the proteins that and carbohydrates that create the ground substance and the extracellular protein fibers</a:t>
            </a:r>
            <a:endParaRPr lang="en-US" dirty="0"/>
          </a:p>
        </p:txBody>
      </p:sp>
      <p:pic>
        <p:nvPicPr>
          <p:cNvPr id="4098" name="Picture 2" descr="http://upload.wikimedia.org/wikipedia/commons/3/3f/Fibroblast-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82"/>
          <a:stretch/>
        </p:blipFill>
        <p:spPr bwMode="auto">
          <a:xfrm>
            <a:off x="96260" y="2047164"/>
            <a:ext cx="5999740" cy="30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14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Fibrocytes </a:t>
            </a:r>
            <a:r>
              <a:rPr lang="en-US" dirty="0" smtClean="0"/>
              <a:t>are responsible for maintaining the extracellular fibers of connective tissue proper</a:t>
            </a:r>
          </a:p>
          <a:p>
            <a:r>
              <a:rPr lang="en-US" b="1" dirty="0" smtClean="0"/>
              <a:t>Adipocytes </a:t>
            </a:r>
            <a:r>
              <a:rPr lang="en-US" dirty="0" smtClean="0"/>
              <a:t>(fat cells) are composed of a large droplet of fat and all other organelles pushed off to the side</a:t>
            </a:r>
          </a:p>
          <a:p>
            <a:pPr lvl="1"/>
            <a:r>
              <a:rPr lang="en-US" dirty="0" smtClean="0"/>
              <a:t>They are used for the long term storage of energy</a:t>
            </a:r>
          </a:p>
          <a:p>
            <a:r>
              <a:rPr lang="en-US" b="1" dirty="0" smtClean="0"/>
              <a:t>Mast cells </a:t>
            </a:r>
            <a:r>
              <a:rPr lang="en-US" dirty="0" smtClean="0"/>
              <a:t>are located near blood vessels and release histamine</a:t>
            </a:r>
            <a:endParaRPr lang="en-US" dirty="0"/>
          </a:p>
        </p:txBody>
      </p:sp>
      <p:pic>
        <p:nvPicPr>
          <p:cNvPr id="5122" name="Picture 2" descr="http://www.histology.leeds.ac.uk/cell/assets/connective_adipocy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943" y="2252864"/>
            <a:ext cx="5599153" cy="28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94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Mesenchymal cells </a:t>
            </a:r>
            <a:r>
              <a:rPr lang="en-US" dirty="0" smtClean="0"/>
              <a:t>are local stem cells that can create fibroblasts, macrophages or other connective tissue cells</a:t>
            </a:r>
          </a:p>
          <a:p>
            <a:r>
              <a:rPr lang="en-US" b="1" dirty="0" smtClean="0"/>
              <a:t>Melanocytes</a:t>
            </a:r>
            <a:r>
              <a:rPr lang="en-US" dirty="0" smtClean="0"/>
              <a:t> store the pigment melanin, which helps protect against radiation</a:t>
            </a:r>
            <a:endParaRPr lang="en-US" dirty="0"/>
          </a:p>
        </p:txBody>
      </p:sp>
      <p:pic>
        <p:nvPicPr>
          <p:cNvPr id="6146" name="Picture 2" descr="http://upload.wikimedia.org/wikipedia/commons/d/dd/Illu_skin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56" y="1825625"/>
            <a:ext cx="4881395" cy="371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5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Connective Tissue Proper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Lymphocytes</a:t>
            </a:r>
            <a:r>
              <a:rPr lang="en-US" dirty="0" smtClean="0"/>
              <a:t> migrate throughout the body defending the body against disease</a:t>
            </a:r>
          </a:p>
          <a:p>
            <a:r>
              <a:rPr lang="en-US" b="1" dirty="0"/>
              <a:t>Macrophages</a:t>
            </a:r>
            <a:r>
              <a:rPr lang="en-US" dirty="0"/>
              <a:t> are large amoeboid cells that engulf damaged cells or pathogens that are in the tissues</a:t>
            </a:r>
          </a:p>
          <a:p>
            <a:pPr lvl="1"/>
            <a:r>
              <a:rPr lang="en-US" dirty="0"/>
              <a:t>Macro – Large</a:t>
            </a:r>
          </a:p>
          <a:p>
            <a:pPr lvl="1"/>
            <a:r>
              <a:rPr lang="en-US" dirty="0"/>
              <a:t>Phage – Eat or Consume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mmserver.cjp.com/images/image/43030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096294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63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355975"/>
          </a:xfrm>
        </p:spPr>
        <p:txBody>
          <a:bodyPr/>
          <a:lstStyle/>
          <a:p>
            <a:r>
              <a:rPr lang="en-US" dirty="0" smtClean="0"/>
              <a:t>Understanding our next type of tissue is a challenge because it is composed of many different things</a:t>
            </a:r>
          </a:p>
          <a:p>
            <a:r>
              <a:rPr lang="en-US" dirty="0" smtClean="0"/>
              <a:t>For us to grasp the aspects of connective tissue, we have to imagine it much like a good bowl of gumbo</a:t>
            </a:r>
            <a:endParaRPr lang="en-US" dirty="0"/>
          </a:p>
        </p:txBody>
      </p:sp>
      <p:pic>
        <p:nvPicPr>
          <p:cNvPr id="1026" name="Picture 2" descr="http://cdn2.norecipes.com/wp-content/uploads/2009/03/gumbo-3.jpg?3dc1b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943" y="2368636"/>
            <a:ext cx="4684649" cy="313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1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Dense Connective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27575"/>
          </a:xfrm>
        </p:spPr>
        <p:txBody>
          <a:bodyPr>
            <a:normAutofit/>
          </a:bodyPr>
          <a:lstStyle/>
          <a:p>
            <a:r>
              <a:rPr lang="en-US" dirty="0" smtClean="0"/>
              <a:t>In </a:t>
            </a:r>
            <a:r>
              <a:rPr lang="en-US" b="1" dirty="0" smtClean="0"/>
              <a:t>dense regular connective </a:t>
            </a:r>
            <a:r>
              <a:rPr lang="en-US" dirty="0" smtClean="0"/>
              <a:t>tissue the fibers are parallel to each other and are allied to the forces being applied to each other</a:t>
            </a:r>
          </a:p>
          <a:p>
            <a:r>
              <a:rPr lang="en-US" b="1" dirty="0" smtClean="0"/>
              <a:t>Tendons</a:t>
            </a:r>
            <a:r>
              <a:rPr lang="en-US" dirty="0" smtClean="0"/>
              <a:t> connect skeletal muscles to bone</a:t>
            </a:r>
          </a:p>
          <a:p>
            <a:r>
              <a:rPr lang="en-US" b="1" dirty="0" smtClean="0"/>
              <a:t>Ligaments</a:t>
            </a:r>
            <a:r>
              <a:rPr lang="en-US" dirty="0" smtClean="0"/>
              <a:t> connect bones together or </a:t>
            </a:r>
            <a:r>
              <a:rPr lang="en-US" smtClean="0"/>
              <a:t>stabilize organs</a:t>
            </a:r>
            <a:endParaRPr lang="en-US" dirty="0" smtClean="0"/>
          </a:p>
        </p:txBody>
      </p:sp>
      <p:pic>
        <p:nvPicPr>
          <p:cNvPr id="9218" name="Picture 2" descr="http://doctordavidmartin.com/KneeAnato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913" y="2258136"/>
            <a:ext cx="5034887" cy="326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3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Dense Connective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Dense irregular connective </a:t>
            </a:r>
            <a:r>
              <a:rPr lang="en-US" dirty="0" smtClean="0"/>
              <a:t>tissue has an interwoven network of fibers</a:t>
            </a:r>
          </a:p>
          <a:p>
            <a:r>
              <a:rPr lang="en-US" dirty="0" smtClean="0"/>
              <a:t>Often will strengthen and support an area that receives forces from all directions</a:t>
            </a:r>
          </a:p>
          <a:p>
            <a:r>
              <a:rPr lang="en-US" dirty="0" smtClean="0"/>
              <a:t>This is found in the skin</a:t>
            </a:r>
          </a:p>
          <a:p>
            <a:pPr lvl="1"/>
            <a:r>
              <a:rPr lang="en-US" dirty="0" smtClean="0"/>
              <a:t>Leather is an excellent example </a:t>
            </a:r>
            <a:endParaRPr lang="en-US" dirty="0"/>
          </a:p>
        </p:txBody>
      </p:sp>
      <p:pic>
        <p:nvPicPr>
          <p:cNvPr id="2050" name="Picture 2" descr="https://encrypted-tbn0.gstatic.com/images?q=tbn:ANd9GcTlnKKRE7U3aZ0sNUf2wLgTXc52jO6rEt0jVq0udPUNmKvBnKIm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5074142" cy="33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61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Fluid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fluid connective tissues are two varied categories that travel around the body</a:t>
            </a:r>
          </a:p>
          <a:p>
            <a:r>
              <a:rPr lang="en-US" dirty="0" smtClean="0"/>
              <a:t>The main goal for these two tissues is to travel through the different tissues of the body and try to access different parts of the body to do their job</a:t>
            </a:r>
          </a:p>
          <a:p>
            <a:r>
              <a:rPr lang="en-US" dirty="0" smtClean="0"/>
              <a:t>The jobs that they do are different, but very important to the well being of the organism</a:t>
            </a:r>
            <a:endParaRPr lang="en-US" dirty="0"/>
          </a:p>
        </p:txBody>
      </p:sp>
      <p:pic>
        <p:nvPicPr>
          <p:cNvPr id="1026" name="Picture 2" descr="http://upload.wikimedia.org/wikipedia/commons/thumb/4/42/424_Blood_A_Fluid_Connective_Tissue-new.jpg/640px-424_Blood_A_Fluid_Connective_Tissue-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2391568"/>
            <a:ext cx="60960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9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Fluid Connective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Blood</a:t>
            </a:r>
            <a:r>
              <a:rPr lang="en-US" dirty="0" smtClean="0"/>
              <a:t> is a tissue that is composed of all three elements of connective tissue</a:t>
            </a:r>
          </a:p>
          <a:p>
            <a:r>
              <a:rPr lang="en-US" b="1" dirty="0" smtClean="0"/>
              <a:t>Plasma</a:t>
            </a:r>
            <a:r>
              <a:rPr lang="en-US" dirty="0" smtClean="0"/>
              <a:t> is a watery matrix that is made of protein and fluid </a:t>
            </a:r>
          </a:p>
          <a:p>
            <a:r>
              <a:rPr lang="en-US" dirty="0" smtClean="0"/>
              <a:t>Inside of the plasma there are a large collection of cells and fragments of cells called </a:t>
            </a:r>
            <a:r>
              <a:rPr lang="en-US" b="1" dirty="0" smtClean="0"/>
              <a:t>formed units</a:t>
            </a:r>
            <a:endParaRPr lang="en-US" b="1" dirty="0"/>
          </a:p>
        </p:txBody>
      </p:sp>
      <p:pic>
        <p:nvPicPr>
          <p:cNvPr id="2050" name="Picture 2" descr="http://www.americasblood.org/_img/plas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308642"/>
            <a:ext cx="5686425" cy="279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23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Fluid Connective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/>
              <a:t>Red blood cells</a:t>
            </a:r>
            <a:r>
              <a:rPr lang="en-US" dirty="0"/>
              <a:t> are cells that carry oxygen around the body with the help of hemoglobin</a:t>
            </a:r>
          </a:p>
          <a:p>
            <a:r>
              <a:rPr lang="en-US" dirty="0" smtClean="0"/>
              <a:t>Red blood cells make up around 25% of the cells in your body</a:t>
            </a:r>
          </a:p>
          <a:p>
            <a:r>
              <a:rPr lang="en-US" b="1" dirty="0" smtClean="0"/>
              <a:t>White blood cells </a:t>
            </a:r>
            <a:r>
              <a:rPr lang="en-US" dirty="0" smtClean="0"/>
              <a:t>come in three major groups and act defenders of infection and disease</a:t>
            </a:r>
          </a:p>
          <a:p>
            <a:r>
              <a:rPr lang="en-US" b="1" dirty="0" smtClean="0"/>
              <a:t>Platelets </a:t>
            </a:r>
            <a:r>
              <a:rPr lang="en-US" dirty="0" smtClean="0"/>
              <a:t>are cell fragments that are involved in clotting </a:t>
            </a:r>
            <a:r>
              <a:rPr lang="en-US" dirty="0" err="1" smtClean="0"/>
              <a:t>responce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3074" name="Picture 2" descr="http://topnews.in/health/files/red-blood-cells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707" y="1825625"/>
            <a:ext cx="4433093" cy="443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64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Fluid Connective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Lymph</a:t>
            </a:r>
            <a:r>
              <a:rPr lang="en-US" dirty="0" smtClean="0"/>
              <a:t> is a type of fluid that  forms as fluid enters lymphatic vessels</a:t>
            </a:r>
          </a:p>
          <a:p>
            <a:r>
              <a:rPr lang="en-US" dirty="0" smtClean="0"/>
              <a:t>Cells from the immune system monitor the lymph for signs of infection, differences in nutrient levels and detects levels of toxins</a:t>
            </a:r>
          </a:p>
          <a:p>
            <a:r>
              <a:rPr lang="en-US" dirty="0" smtClean="0"/>
              <a:t>If the lymph is deemed “clean” it is returned to the blood stream</a:t>
            </a:r>
            <a:endParaRPr lang="en-US" dirty="0"/>
          </a:p>
        </p:txBody>
      </p:sp>
      <p:pic>
        <p:nvPicPr>
          <p:cNvPr id="4098" name="Picture 2" descr="http://www.synergyspokane.com/wp-content/uploads/2013/01/Lymp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1" y="1690688"/>
            <a:ext cx="5314950" cy="460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18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Supporting Connective Tissues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Supporting connective tissues are tissues that provide a strong framework for the body</a:t>
            </a:r>
          </a:p>
          <a:p>
            <a:r>
              <a:rPr lang="en-US" dirty="0" smtClean="0"/>
              <a:t>They ensure that the entire body is able to support it’s own weight, protect itself from harm and have an anchoring structure</a:t>
            </a:r>
          </a:p>
          <a:p>
            <a:r>
              <a:rPr lang="en-US" dirty="0" smtClean="0"/>
              <a:t>These are often related to the skeletal system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300" y="1643856"/>
            <a:ext cx="476250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285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Supporting Connective Tissues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Cartilage</a:t>
            </a:r>
            <a:r>
              <a:rPr lang="en-US" dirty="0" smtClean="0"/>
              <a:t> is a tough supportive connective tissue that provides a variety of functions throughout the body</a:t>
            </a:r>
          </a:p>
          <a:p>
            <a:r>
              <a:rPr lang="en-US" dirty="0" smtClean="0"/>
              <a:t>It can be used to connect two different bones </a:t>
            </a:r>
          </a:p>
          <a:p>
            <a:r>
              <a:rPr lang="en-US" dirty="0" smtClean="0"/>
              <a:t>It can also be used to protect parts of the body</a:t>
            </a:r>
          </a:p>
          <a:p>
            <a:r>
              <a:rPr lang="en-US" dirty="0" smtClean="0"/>
              <a:t>Finally it can provide support and structure to the framework of the body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73200"/>
            <a:ext cx="4979988" cy="497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05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Supporting Connective Tissues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50323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Cartilage has a matrix of a thick gel that contains dissolved proteins </a:t>
            </a:r>
          </a:p>
          <a:p>
            <a:r>
              <a:rPr lang="en-US" dirty="0" smtClean="0"/>
              <a:t>The specialized cells are called </a:t>
            </a:r>
            <a:r>
              <a:rPr lang="en-US" b="1" dirty="0" smtClean="0"/>
              <a:t>chondrocytes</a:t>
            </a:r>
          </a:p>
          <a:p>
            <a:r>
              <a:rPr lang="en-US" dirty="0" smtClean="0"/>
              <a:t>Depending on the type of chondrocytes that are in the cartilage, the tissue will take on different properties</a:t>
            </a:r>
          </a:p>
          <a:p>
            <a:r>
              <a:rPr lang="en-US" dirty="0" smtClean="0"/>
              <a:t>This accounts for the differences that you see in different types of cartilage</a:t>
            </a:r>
            <a:endParaRPr lang="en-US" dirty="0"/>
          </a:p>
        </p:txBody>
      </p:sp>
      <p:pic>
        <p:nvPicPr>
          <p:cNvPr id="1026" name="Picture 2" descr="http://upload.wikimedia.org/wikipedia/commons/thumb/e/ee/Hypertrophic_Zone_of_Epiphyseal_Plate.jpg/250px-Hypertrophic_Zone_of_Epiphyseal_Pl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774" y="1825624"/>
            <a:ext cx="3044825" cy="428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57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Supporting Connective Tissues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three main types of cartilage</a:t>
            </a:r>
          </a:p>
          <a:p>
            <a:r>
              <a:rPr lang="en-US" b="1" dirty="0" smtClean="0"/>
              <a:t>Hyaline cartilage </a:t>
            </a:r>
            <a:r>
              <a:rPr lang="en-US" dirty="0" smtClean="0"/>
              <a:t>is a tough and somewhat flexible cartilage that is found in the sternum, nose and cushions the knee</a:t>
            </a:r>
          </a:p>
          <a:p>
            <a:r>
              <a:rPr lang="en-US" b="1" dirty="0" smtClean="0"/>
              <a:t>Elastic cartilage </a:t>
            </a:r>
            <a:r>
              <a:rPr lang="en-US" dirty="0" smtClean="0"/>
              <a:t>contains many elastic fibers and allows it to bend in the ear and epiglottis</a:t>
            </a:r>
          </a:p>
          <a:p>
            <a:r>
              <a:rPr lang="en-US" b="1" dirty="0" smtClean="0"/>
              <a:t>Fibrocartilage</a:t>
            </a:r>
            <a:r>
              <a:rPr lang="en-US" dirty="0" smtClean="0"/>
              <a:t> has little ground substance and can protect against bone to bone contact in the spine and the pelvis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0108"/>
          <a:stretch/>
        </p:blipFill>
        <p:spPr>
          <a:xfrm>
            <a:off x="390524" y="2108199"/>
            <a:ext cx="5472837" cy="273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53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 am not normally one for soup…</a:t>
            </a:r>
          </a:p>
          <a:p>
            <a:r>
              <a:rPr lang="en-US" dirty="0" smtClean="0"/>
              <a:t>A good bowl of seafood gumbo is one of my favorite meals</a:t>
            </a:r>
          </a:p>
          <a:p>
            <a:r>
              <a:rPr lang="en-US" dirty="0" smtClean="0"/>
              <a:t>It is created from many different ingredients coming together to make a thick and rich stew that has one defined flavor</a:t>
            </a:r>
          </a:p>
          <a:p>
            <a:r>
              <a:rPr lang="en-US" dirty="0" smtClean="0"/>
              <a:t>A good bowl of gumbo is a defined meal made of many different parts</a:t>
            </a:r>
            <a:endParaRPr lang="en-US" dirty="0"/>
          </a:p>
        </p:txBody>
      </p:sp>
      <p:pic>
        <p:nvPicPr>
          <p:cNvPr id="1026" name="Picture 2" descr="http://rlv.zcache.com/keep_calm_and_eat_gumbo_stickers_green-r33b0e7e8228949a29a9bf0de54c7a269_v9wf3_8byvr_3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759325" cy="475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89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Osseous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second connective tissue is osseous tissue</a:t>
            </a:r>
          </a:p>
          <a:p>
            <a:r>
              <a:rPr lang="en-US" b="1" dirty="0" smtClean="0"/>
              <a:t>Osseous tissue </a:t>
            </a:r>
            <a:r>
              <a:rPr lang="en-US" dirty="0" smtClean="0"/>
              <a:t>(bone) is a connective tissue with very small amounts of ground substance and contains a large amount of calcium salts</a:t>
            </a:r>
          </a:p>
          <a:p>
            <a:r>
              <a:rPr lang="en-US" dirty="0" smtClean="0"/>
              <a:t>The rest of osseous tissue is composed of collagen fibers</a:t>
            </a:r>
            <a:endParaRPr lang="en-US" dirty="0"/>
          </a:p>
        </p:txBody>
      </p:sp>
      <p:pic>
        <p:nvPicPr>
          <p:cNvPr id="2050" name="Picture 2" descr="http://data1.whicdn.com/images/4670669/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4" y="2210593"/>
            <a:ext cx="4213225" cy="351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44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Osseous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Bone’s matrix is composed of over 60% calcium salts</a:t>
            </a:r>
          </a:p>
          <a:p>
            <a:r>
              <a:rPr lang="en-US" dirty="0" smtClean="0"/>
              <a:t>These salts have a hard but brittle quality that provides a base substance for strong and flexible collagen fibers</a:t>
            </a:r>
          </a:p>
          <a:p>
            <a:r>
              <a:rPr lang="en-US" dirty="0" smtClean="0"/>
              <a:t>The most major is calcium phosphate</a:t>
            </a:r>
          </a:p>
          <a:p>
            <a:r>
              <a:rPr lang="en-US" dirty="0" smtClean="0"/>
              <a:t>The other major calcium salt is calcium carbonate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616" t="-998"/>
          <a:stretch/>
        </p:blipFill>
        <p:spPr>
          <a:xfrm>
            <a:off x="2070099" y="1543342"/>
            <a:ext cx="2921001" cy="491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26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Osseous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Since there is a hard and supportive substance that is locked together with a strong flexible substance, bone is a very supportive and tough tissue</a:t>
            </a:r>
          </a:p>
          <a:p>
            <a:r>
              <a:rPr lang="en-US" dirty="0" smtClean="0"/>
              <a:t>It makes a flexible substance that is resistant to shattering</a:t>
            </a:r>
          </a:p>
          <a:p>
            <a:r>
              <a:rPr lang="en-US" dirty="0" smtClean="0"/>
              <a:t>It gives bone the properties of reinforced concrete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waltonfencing.co.uk/USERIMAGES/Reinforced%20concrete%20base%20for%20workshop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59" y="1955800"/>
            <a:ext cx="4774141" cy="358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47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Connective tissues </a:t>
            </a:r>
            <a:r>
              <a:rPr lang="en-US" dirty="0" smtClean="0"/>
              <a:t>vary wildly in appearance and function, however they all contain three basic things</a:t>
            </a:r>
          </a:p>
          <a:p>
            <a:pPr lvl="1"/>
            <a:r>
              <a:rPr lang="en-US" dirty="0" smtClean="0"/>
              <a:t>Specialized cells </a:t>
            </a:r>
          </a:p>
          <a:p>
            <a:pPr lvl="1"/>
            <a:r>
              <a:rPr lang="en-US" dirty="0" smtClean="0"/>
              <a:t>Extracellular protein fibers</a:t>
            </a:r>
          </a:p>
          <a:p>
            <a:pPr lvl="1"/>
            <a:r>
              <a:rPr lang="en-US" dirty="0" smtClean="0"/>
              <a:t>A fluid (ground substance)</a:t>
            </a:r>
          </a:p>
          <a:p>
            <a:r>
              <a:rPr lang="en-US" dirty="0" smtClean="0"/>
              <a:t>These three things can be found throughout the body performing different functions</a:t>
            </a:r>
            <a:endParaRPr lang="en-US" dirty="0"/>
          </a:p>
        </p:txBody>
      </p:sp>
      <p:pic>
        <p:nvPicPr>
          <p:cNvPr id="2050" name="Picture 2" descr="http://iws.collin.edu/cdoumen/HistoCCCCD/LabSlides/Conn_Images/25_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534" y="2271712"/>
            <a:ext cx="5743575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38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we talk about the combination of extracellular fibers and ground substance together, it is referred to as the </a:t>
            </a:r>
            <a:r>
              <a:rPr lang="en-US" b="1" dirty="0" smtClean="0"/>
              <a:t>matrix</a:t>
            </a:r>
          </a:p>
          <a:p>
            <a:r>
              <a:rPr lang="en-US" dirty="0" smtClean="0"/>
              <a:t>The matrix makes up the large part of most connective tissues</a:t>
            </a:r>
          </a:p>
          <a:p>
            <a:r>
              <a:rPr lang="en-US" dirty="0" smtClean="0"/>
              <a:t>This is different than epithelium where cells make up the majority of the tissue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Connective Tissue</a:t>
            </a:r>
            <a:endParaRPr lang="en-US" dirty="0"/>
          </a:p>
        </p:txBody>
      </p:sp>
      <p:pic>
        <p:nvPicPr>
          <p:cNvPr id="2050" name="Picture 2" descr="http://www.scifinow.co.uk/wp-content/uploads/2014/03/The-Matrix-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99" y="2349500"/>
            <a:ext cx="5452709" cy="306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149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three different types of connective tissue that are in the body</a:t>
            </a:r>
          </a:p>
          <a:p>
            <a:r>
              <a:rPr lang="en-US" dirty="0" smtClean="0"/>
              <a:t>These three different types of connective tissue can be found in different parts of the body</a:t>
            </a:r>
          </a:p>
          <a:p>
            <a:r>
              <a:rPr lang="en-US" dirty="0" smtClean="0"/>
              <a:t>They all have wildly different functions and properties</a:t>
            </a:r>
            <a:endParaRPr lang="en-US" dirty="0"/>
          </a:p>
        </p:txBody>
      </p:sp>
      <p:pic>
        <p:nvPicPr>
          <p:cNvPr id="3074" name="Picture 2" descr="http://bioserv.fiu.edu/~walterm/B/homeostasis/lectur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51819"/>
            <a:ext cx="5422900" cy="368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67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Connective tissue proper </a:t>
            </a:r>
            <a:r>
              <a:rPr lang="en-US" dirty="0" smtClean="0"/>
              <a:t>contains tissues with many different cells and extracellular fibers in a syrupy ground substance</a:t>
            </a:r>
          </a:p>
          <a:p>
            <a:r>
              <a:rPr lang="en-US" dirty="0" smtClean="0"/>
              <a:t>This is a very broad category that includes two main categories</a:t>
            </a:r>
          </a:p>
          <a:p>
            <a:r>
              <a:rPr lang="en-US" b="1" dirty="0" smtClean="0"/>
              <a:t>Loose connective tissue </a:t>
            </a:r>
            <a:r>
              <a:rPr lang="en-US" dirty="0" smtClean="0"/>
              <a:t>has few supporting fibers</a:t>
            </a:r>
          </a:p>
          <a:p>
            <a:r>
              <a:rPr lang="en-US" b="1" dirty="0" smtClean="0"/>
              <a:t>Dense connective tissue </a:t>
            </a:r>
            <a:r>
              <a:rPr lang="en-US" dirty="0" smtClean="0"/>
              <a:t>has many supporting fibers</a:t>
            </a:r>
            <a:endParaRPr lang="en-US" dirty="0"/>
          </a:p>
        </p:txBody>
      </p:sp>
      <p:pic>
        <p:nvPicPr>
          <p:cNvPr id="4098" name="Picture 2" descr="http://www.daviddarling.info/images/types_of_connective_tiss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2489200"/>
            <a:ext cx="5859316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0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Connective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Loose connective tissue contains tissues such as adipose tissue</a:t>
            </a:r>
          </a:p>
          <a:p>
            <a:r>
              <a:rPr lang="en-US" b="1" dirty="0" smtClean="0"/>
              <a:t>Adipose tissue </a:t>
            </a:r>
            <a:r>
              <a:rPr lang="en-US" dirty="0" smtClean="0"/>
              <a:t>is commonly referred to as fat</a:t>
            </a:r>
          </a:p>
          <a:p>
            <a:r>
              <a:rPr lang="en-US" dirty="0" smtClean="0"/>
              <a:t>It is commonly used as a long term storage mechanism</a:t>
            </a:r>
          </a:p>
          <a:p>
            <a:r>
              <a:rPr lang="en-US" dirty="0" smtClean="0"/>
              <a:t>It has very loose groupings of fibers to create a very loosely bound substance</a:t>
            </a:r>
            <a:endParaRPr lang="en-US" dirty="0"/>
          </a:p>
        </p:txBody>
      </p:sp>
      <p:pic>
        <p:nvPicPr>
          <p:cNvPr id="1026" name="Picture 2" descr="http://www.mhhe.com/biosci/ap/histology_mh/adipos2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61" y="2024189"/>
            <a:ext cx="4778839" cy="358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38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Liposuction Surgery…</a:t>
            </a:r>
          </a:p>
          <a:p>
            <a:r>
              <a:rPr lang="en-US" dirty="0" err="1" smtClean="0"/>
              <a:t>Kinda</a:t>
            </a:r>
            <a:r>
              <a:rPr lang="en-US" dirty="0" smtClean="0"/>
              <a:t> gross</a:t>
            </a:r>
          </a:p>
          <a:p>
            <a:r>
              <a:rPr lang="en-US" dirty="0" smtClean="0"/>
              <a:t>Not for everyone…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https://www.youtube.com/watch?v=xLu-nbFaRW4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3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1431</Words>
  <Application>Microsoft Office PowerPoint</Application>
  <PresentationFormat>Widescreen</PresentationFormat>
  <Paragraphs>147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Connective Tissue</vt:lpstr>
      <vt:lpstr>Introduction</vt:lpstr>
      <vt:lpstr>Introduction</vt:lpstr>
      <vt:lpstr>Connective Tissue</vt:lpstr>
      <vt:lpstr>Connective Tissue</vt:lpstr>
      <vt:lpstr>Types of Connective Tissue</vt:lpstr>
      <vt:lpstr>Types of Connective Tissue</vt:lpstr>
      <vt:lpstr>Types of Connective Tissue</vt:lpstr>
      <vt:lpstr>Video</vt:lpstr>
      <vt:lpstr>Types of Connective Tissue</vt:lpstr>
      <vt:lpstr>Video</vt:lpstr>
      <vt:lpstr>Types of Connective Tissue</vt:lpstr>
      <vt:lpstr>Types of Connective Tissue</vt:lpstr>
      <vt:lpstr>Connective Tissue Proper</vt:lpstr>
      <vt:lpstr>Connective Tissue Proper</vt:lpstr>
      <vt:lpstr>Connective Tissue Proper</vt:lpstr>
      <vt:lpstr>Connective Tissue Proper</vt:lpstr>
      <vt:lpstr>Connective Tissue Proper</vt:lpstr>
      <vt:lpstr>Connective Tissue Proper</vt:lpstr>
      <vt:lpstr>Dense Connective Tissue</vt:lpstr>
      <vt:lpstr>Dense Connective Tissue</vt:lpstr>
      <vt:lpstr>Fluid Connective Tissue</vt:lpstr>
      <vt:lpstr>Fluid Connective Tissue</vt:lpstr>
      <vt:lpstr>Fluid Connective Tissue</vt:lpstr>
      <vt:lpstr>Fluid Connective Tissue</vt:lpstr>
      <vt:lpstr>Supporting Connective Tissues</vt:lpstr>
      <vt:lpstr>Supporting Connective Tissues</vt:lpstr>
      <vt:lpstr>Supporting Connective Tissues</vt:lpstr>
      <vt:lpstr>Supporting Connective Tissues</vt:lpstr>
      <vt:lpstr>Osseous Tissue</vt:lpstr>
      <vt:lpstr>Osseous Tissue</vt:lpstr>
      <vt:lpstr>Osseous Tissue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Connective Tissue</dc:title>
  <dc:creator>Owdij, Michael</dc:creator>
  <cp:lastModifiedBy>Owdij, Michael</cp:lastModifiedBy>
  <cp:revision>33</cp:revision>
  <dcterms:created xsi:type="dcterms:W3CDTF">2014-09-26T10:54:20Z</dcterms:created>
  <dcterms:modified xsi:type="dcterms:W3CDTF">2016-09-19T10:35:04Z</dcterms:modified>
</cp:coreProperties>
</file>