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317" r:id="rId10"/>
    <p:sldId id="318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309" r:id="rId32"/>
    <p:sldId id="285" r:id="rId33"/>
    <p:sldId id="286" r:id="rId34"/>
    <p:sldId id="287" r:id="rId35"/>
    <p:sldId id="288" r:id="rId36"/>
    <p:sldId id="289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319" r:id="rId45"/>
    <p:sldId id="299" r:id="rId46"/>
    <p:sldId id="320" r:id="rId47"/>
    <p:sldId id="321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8" r:id="rId56"/>
    <p:sldId id="307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22" r:id="rId6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>
      <p:cViewPr varScale="1">
        <p:scale>
          <a:sx n="91" d="100"/>
          <a:sy n="91" d="100"/>
        </p:scale>
        <p:origin x="44" y="1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A1A6-124E-4E7F-B4D6-8921F23141D3}" type="datetimeFigureOut">
              <a:rPr lang="en-US" smtClean="0"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24A8A-BE87-4EFF-91CA-8CA6F393307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522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A1A6-124E-4E7F-B4D6-8921F23141D3}" type="datetimeFigureOut">
              <a:rPr lang="en-US" smtClean="0"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24A8A-BE87-4EFF-91CA-8CA6F393307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940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A1A6-124E-4E7F-B4D6-8921F23141D3}" type="datetimeFigureOut">
              <a:rPr lang="en-US" smtClean="0"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24A8A-BE87-4EFF-91CA-8CA6F393307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9983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A1A6-124E-4E7F-B4D6-8921F23141D3}" type="datetimeFigureOut">
              <a:rPr lang="en-US" smtClean="0"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24A8A-BE87-4EFF-91CA-8CA6F393307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194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A1A6-124E-4E7F-B4D6-8921F23141D3}" type="datetimeFigureOut">
              <a:rPr lang="en-US" smtClean="0"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24A8A-BE87-4EFF-91CA-8CA6F393307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892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A1A6-124E-4E7F-B4D6-8921F23141D3}" type="datetimeFigureOut">
              <a:rPr lang="en-US" smtClean="0"/>
              <a:t>12/6/2016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24A8A-BE87-4EFF-91CA-8CA6F393307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A1A6-124E-4E7F-B4D6-8921F23141D3}" type="datetimeFigureOut">
              <a:rPr lang="en-US" smtClean="0"/>
              <a:t>12/6/2016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24A8A-BE87-4EFF-91CA-8CA6F393307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764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A1A6-124E-4E7F-B4D6-8921F23141D3}" type="datetimeFigureOut">
              <a:rPr lang="en-US" smtClean="0"/>
              <a:t>12/6/2016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24A8A-BE87-4EFF-91CA-8CA6F393307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939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A1A6-124E-4E7F-B4D6-8921F23141D3}" type="datetimeFigureOut">
              <a:rPr lang="en-US" smtClean="0"/>
              <a:t>12/6/2016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24A8A-BE87-4EFF-91CA-8CA6F393307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748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A1A6-124E-4E7F-B4D6-8921F23141D3}" type="datetimeFigureOut">
              <a:rPr lang="en-US" smtClean="0"/>
              <a:t>12/6/2016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24A8A-BE87-4EFF-91CA-8CA6F393307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073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A1A6-124E-4E7F-B4D6-8921F23141D3}" type="datetimeFigureOut">
              <a:rPr lang="en-US" smtClean="0"/>
              <a:t>12/6/2016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24A8A-BE87-4EFF-91CA-8CA6F393307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642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2DA1A6-124E-4E7F-B4D6-8921F23141D3}" type="datetimeFigureOut">
              <a:rPr lang="en-US" smtClean="0"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24A8A-BE87-4EFF-91CA-8CA6F393307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562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Wx5Y_-sh-U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TSLw3aTpPfE" TargetMode="Externa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w-OfUzB1_Ek" TargetMode="Externa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miWPVMmn-zQ" TargetMode="External"/><Relationship Id="rId2" Type="http://schemas.openxmlformats.org/officeDocument/2006/relationships/hyperlink" Target="https://www.youtube.com/watch?v=icFMTB0Pi0g" TargetMode="Externa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hyperlink" Target="https://www.youtube.com/watch?v=V45Jywr4nhA" TargetMode="External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youtube.com/watch?v=KoKq9m_mGBE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Axial Skeleton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93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imonofsudbury.weebly.com/uploads/8/0/6/8/8068160/13127797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460" y="652232"/>
            <a:ext cx="10517078" cy="520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573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Facial Bones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bones of the skull do not stop at the cranial cavity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facial bones </a:t>
            </a:r>
            <a:r>
              <a:rPr lang="en-US" dirty="0" smtClean="0"/>
              <a:t>are the main entrances to the digestive and respiratory systems </a:t>
            </a:r>
          </a:p>
          <a:p>
            <a:r>
              <a:rPr lang="en-US" dirty="0" smtClean="0"/>
              <a:t>The brain is a house, you can think about the facial bones as the porch</a:t>
            </a:r>
            <a:endParaRPr lang="en-US" dirty="0"/>
          </a:p>
        </p:txBody>
      </p:sp>
      <p:pic>
        <p:nvPicPr>
          <p:cNvPr id="10242" name="Picture 2" descr="https://classconnection.s3.amazonaws.com/563/flashcards/1062563/jpg/skull13302182424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71" y="2123884"/>
            <a:ext cx="5009256" cy="3179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502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Facial Bones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facial bones include…</a:t>
            </a:r>
          </a:p>
          <a:p>
            <a:r>
              <a:rPr lang="en-US" dirty="0" smtClean="0"/>
              <a:t>The surface bones</a:t>
            </a:r>
          </a:p>
          <a:p>
            <a:pPr lvl="1"/>
            <a:r>
              <a:rPr lang="en-US" dirty="0" smtClean="0"/>
              <a:t>Paired maxillae</a:t>
            </a:r>
          </a:p>
          <a:p>
            <a:pPr lvl="1"/>
            <a:r>
              <a:rPr lang="en-US" dirty="0" smtClean="0"/>
              <a:t>Lacrimal</a:t>
            </a:r>
          </a:p>
          <a:p>
            <a:pPr lvl="1"/>
            <a:r>
              <a:rPr lang="en-US" dirty="0" smtClean="0"/>
              <a:t>Nasal</a:t>
            </a:r>
          </a:p>
          <a:p>
            <a:pPr lvl="1"/>
            <a:r>
              <a:rPr lang="en-US" dirty="0" smtClean="0"/>
              <a:t>Zygomatic bones</a:t>
            </a:r>
          </a:p>
          <a:p>
            <a:pPr lvl="1"/>
            <a:r>
              <a:rPr lang="en-US" dirty="0" smtClean="0"/>
              <a:t>Mandible </a:t>
            </a:r>
          </a:p>
          <a:p>
            <a:r>
              <a:rPr lang="en-US" dirty="0" smtClean="0"/>
              <a:t>These are for the control of facial muscle and the movement of food</a:t>
            </a:r>
          </a:p>
          <a:p>
            <a:endParaRPr lang="en-US" dirty="0" smtClean="0"/>
          </a:p>
        </p:txBody>
      </p:sp>
      <p:pic>
        <p:nvPicPr>
          <p:cNvPr id="3074" name="Picture 2" descr="https://encrypted-tbn2.gstatic.com/images?q=tbn:ANd9GcRAqB4XDfmgaBTubryb6rSL9wa4Gt_GYA9YeuDlLKt-chhCjTzoJ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50"/>
          <a:stretch/>
        </p:blipFill>
        <p:spPr bwMode="auto">
          <a:xfrm>
            <a:off x="6726031" y="1825625"/>
            <a:ext cx="4344305" cy="3599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6421231" y="5992297"/>
            <a:ext cx="49854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https://www.youtube.com/watch?v=uWx5Y_-sh-U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36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Facial Bones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facial bones also include deep bones…</a:t>
            </a:r>
          </a:p>
          <a:p>
            <a:r>
              <a:rPr lang="en-US" dirty="0" smtClean="0"/>
              <a:t>The deep bones</a:t>
            </a:r>
          </a:p>
          <a:p>
            <a:pPr lvl="1"/>
            <a:r>
              <a:rPr lang="en-US" dirty="0" smtClean="0"/>
              <a:t>Palatine bones</a:t>
            </a:r>
          </a:p>
          <a:p>
            <a:pPr lvl="1"/>
            <a:r>
              <a:rPr lang="en-US" dirty="0" smtClean="0"/>
              <a:t>Vomer</a:t>
            </a:r>
          </a:p>
          <a:p>
            <a:pPr lvl="1"/>
            <a:r>
              <a:rPr lang="en-US" dirty="0" smtClean="0"/>
              <a:t>Inferior nasal conchae</a:t>
            </a:r>
            <a:endParaRPr lang="en-US" dirty="0"/>
          </a:p>
        </p:txBody>
      </p:sp>
      <p:pic>
        <p:nvPicPr>
          <p:cNvPr id="4098" name="Picture 2" descr="http://classconnection.s3.amazonaws.com/257/flashcards/769257/jpg/facial_bones131835729716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76"/>
          <a:stretch/>
        </p:blipFill>
        <p:spPr bwMode="auto">
          <a:xfrm>
            <a:off x="448182" y="1614011"/>
            <a:ext cx="5724017" cy="457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5308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 Closer Look – Occipital Bone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General Overview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occipital bone </a:t>
            </a:r>
            <a:r>
              <a:rPr lang="en-US" dirty="0" smtClean="0"/>
              <a:t>forms the back and the base of your skull</a:t>
            </a:r>
          </a:p>
          <a:p>
            <a:r>
              <a:rPr lang="en-US" dirty="0" smtClean="0"/>
              <a:t>This part of the skull is a link between the skull and the rest of the body</a:t>
            </a:r>
          </a:p>
          <a:p>
            <a:r>
              <a:rPr lang="en-US" dirty="0" smtClean="0"/>
              <a:t>The occipital bone will articulate and move with the first cervical vertebra</a:t>
            </a:r>
            <a:endParaRPr lang="en-US" dirty="0"/>
          </a:p>
        </p:txBody>
      </p:sp>
      <p:pic>
        <p:nvPicPr>
          <p:cNvPr id="2050" name="Picture 2" descr="http://upload.wikimedia.org/wikipedia/commons/d/d1/Occipital_bone_lateral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743" y="1825625"/>
            <a:ext cx="4562729" cy="4562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5692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 Closer Look – Occipital Bone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Landmarks/Regions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external occipital protuberance </a:t>
            </a:r>
            <a:r>
              <a:rPr lang="en-US" dirty="0" smtClean="0"/>
              <a:t>is a small bump on the midline of the bottom surface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occipital condyles </a:t>
            </a:r>
            <a:r>
              <a:rPr lang="en-US" dirty="0" smtClean="0"/>
              <a:t>are the sites of articulation between head and neck</a:t>
            </a:r>
          </a:p>
          <a:p>
            <a:endParaRPr lang="en-US" dirty="0"/>
          </a:p>
        </p:txBody>
      </p:sp>
      <p:pic>
        <p:nvPicPr>
          <p:cNvPr id="3074" name="Picture 2" descr="http://www.csuchico.edu/anth/Module/gifs/occ-ind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775" y="2067496"/>
            <a:ext cx="6146125" cy="365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43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 Closer Look – Occipital Bone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72200" y="1690688"/>
            <a:ext cx="5181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Openings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foramen magnum </a:t>
            </a:r>
            <a:r>
              <a:rPr lang="en-US" dirty="0" smtClean="0"/>
              <a:t>connects the cranial cavity with the vertebral canal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jugular foramen </a:t>
            </a:r>
            <a:r>
              <a:rPr lang="en-US" dirty="0" smtClean="0"/>
              <a:t>is found between the occipital bone and the temporal bone and is the site of the inferior jugular vein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100" name="Picture 4" descr="http://www.csuchico.edu/anth/Module/gifs/occ-ind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68" y="2055304"/>
            <a:ext cx="5920332" cy="3516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801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 Closer Look – </a:t>
            </a:r>
            <a:r>
              <a:rPr lang="en-US" dirty="0" smtClean="0"/>
              <a:t>Parietal Bones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General Overview</a:t>
            </a:r>
          </a:p>
          <a:p>
            <a:r>
              <a:rPr lang="en-US" dirty="0"/>
              <a:t>The </a:t>
            </a:r>
            <a:r>
              <a:rPr lang="en-US" b="1" dirty="0" smtClean="0"/>
              <a:t>parietal bones </a:t>
            </a:r>
            <a:r>
              <a:rPr lang="en-US" dirty="0" smtClean="0"/>
              <a:t>form </a:t>
            </a:r>
            <a:r>
              <a:rPr lang="en-US" dirty="0"/>
              <a:t>the </a:t>
            </a:r>
            <a:r>
              <a:rPr lang="en-US" dirty="0" smtClean="0"/>
              <a:t>top and </a:t>
            </a:r>
            <a:r>
              <a:rPr lang="en-US" dirty="0"/>
              <a:t>the </a:t>
            </a:r>
            <a:r>
              <a:rPr lang="en-US" dirty="0" smtClean="0"/>
              <a:t>back of </a:t>
            </a:r>
            <a:r>
              <a:rPr lang="en-US" dirty="0"/>
              <a:t>your skull</a:t>
            </a:r>
          </a:p>
          <a:p>
            <a:r>
              <a:rPr lang="en-US" dirty="0"/>
              <a:t>This part of your skull is composed of two interlocking bones</a:t>
            </a:r>
          </a:p>
          <a:p>
            <a:r>
              <a:rPr lang="en-US" dirty="0" smtClean="0"/>
              <a:t>This part of the skull is useful for protection and diverting forces from the skull</a:t>
            </a:r>
          </a:p>
          <a:p>
            <a:endParaRPr lang="en-US" dirty="0"/>
          </a:p>
        </p:txBody>
      </p:sp>
      <p:pic>
        <p:nvPicPr>
          <p:cNvPr id="1026" name="Picture 2" descr="http://cmapspublic2.ihmc.us/rid=1JWVQBH8D-10C36Y9-11KR/Right%20and%20Left%20Parietal%20bon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6" b="2638"/>
          <a:stretch/>
        </p:blipFill>
        <p:spPr bwMode="auto">
          <a:xfrm>
            <a:off x="6019800" y="2239328"/>
            <a:ext cx="5502404" cy="30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106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 Closer Look – Parietal Bones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/>
              <a:t>Landmarks/Regions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superior and inferior temporal lines</a:t>
            </a:r>
            <a:r>
              <a:rPr lang="en-US" dirty="0" smtClean="0"/>
              <a:t> are low ridges that mark the attachment sites of the temporalis muscle (controls the closing of the mouth)</a:t>
            </a:r>
          </a:p>
          <a:p>
            <a:r>
              <a:rPr lang="en-US" dirty="0" smtClean="0"/>
              <a:t>Grooves on the inner surface of the parietal bones mark the path of blood vessels inside the skull</a:t>
            </a:r>
          </a:p>
          <a:p>
            <a:endParaRPr lang="en-US" dirty="0"/>
          </a:p>
        </p:txBody>
      </p:sp>
      <p:pic>
        <p:nvPicPr>
          <p:cNvPr id="5122" name="Picture 2" descr="http://www.daviddarling.info/images/parietal_bo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375" y="1896506"/>
            <a:ext cx="4916297" cy="428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733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 Closer Look – </a:t>
            </a:r>
            <a:r>
              <a:rPr lang="en-US" dirty="0" smtClean="0"/>
              <a:t>Frontal Bone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dirty="0" smtClean="0"/>
              <a:t>General Overview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frontal bone </a:t>
            </a:r>
            <a:r>
              <a:rPr lang="en-US" dirty="0" smtClean="0"/>
              <a:t>forms the front portion of the skull</a:t>
            </a:r>
          </a:p>
          <a:p>
            <a:r>
              <a:rPr lang="en-US" dirty="0" smtClean="0"/>
              <a:t>It makes up the upper portion of the eye sockets</a:t>
            </a:r>
          </a:p>
          <a:p>
            <a:r>
              <a:rPr lang="en-US" dirty="0" smtClean="0"/>
              <a:t>It has hollow sections of the frontal bone called the </a:t>
            </a:r>
            <a:r>
              <a:rPr lang="en-US" b="1" dirty="0" smtClean="0"/>
              <a:t>frontal sinuses</a:t>
            </a:r>
          </a:p>
          <a:p>
            <a:r>
              <a:rPr lang="en-US" dirty="0" smtClean="0"/>
              <a:t>You can often tell the age of a child (until around age 8) based on the development of the bone</a:t>
            </a:r>
          </a:p>
        </p:txBody>
      </p:sp>
      <p:pic>
        <p:nvPicPr>
          <p:cNvPr id="6146" name="Picture 2" descr="http://upload.wikimedia.org/wikipedia/commons/5/5b/Frontal_bon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116099"/>
            <a:ext cx="5644896" cy="3210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8376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Axial Skeleton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human skeleton is divided into two separate parts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axial skeleton </a:t>
            </a:r>
            <a:r>
              <a:rPr lang="en-US" dirty="0" smtClean="0"/>
              <a:t>forms the longitudinal axis of the body</a:t>
            </a:r>
          </a:p>
          <a:p>
            <a:pPr lvl="1"/>
            <a:r>
              <a:rPr lang="en-US" dirty="0" smtClean="0"/>
              <a:t>The axial skeleton provides a framework for the brain, spine and organs of the body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appendicular skeleton </a:t>
            </a:r>
            <a:r>
              <a:rPr lang="en-US" dirty="0" smtClean="0"/>
              <a:t>supports the limbs of the body</a:t>
            </a:r>
          </a:p>
          <a:p>
            <a:endParaRPr lang="en-US" dirty="0"/>
          </a:p>
        </p:txBody>
      </p:sp>
      <p:sp>
        <p:nvSpPr>
          <p:cNvPr id="5" name="AutoShape 2" descr="data:image/jpeg;base64,/9j/4AAQSkZJRgABAQAAAQABAAD/2wCEAAkGBhQSERUUExQUFRUWExgaFRYXFBQUGBgXFhcVGRodFRYXGyYgFxkjGhUVIC8gIycpLCwsFh4xNTAqNSYrLCkBCQoKDgwOGg8PGiklHCUpKSwsKSwsKSwpKS0sLCwsLiksLyotLCwpKSwsLCkwLC0sLCkpKTUqLCwsKSwuLCkpLP/AABEIAQUAwQMBIgACEQEDEQH/xAAbAAEAAgMBAQAAAAAAAAAAAAAABAUBAwYHAv/EAEAQAAIBAgQDBQUGAwcEAwAAAAECAAMRBBIhMQVBUQYTImFxMoGRobEjQlJicsEUgtEkM2OissLhBxVT8UNzo//EABoBAQADAQEBAAAAAAAAAAAAAAABAgQDBQb/xAAzEQACAQIFAQQIBgMAAAAAAAAAAQIDEQQSITFBURNhcYEFIiMykaHB0TNCUrHw8TRD4f/aAAwDAQACEQMRAD8A9xiIgCIiAIiIAiIgCaMbi1pIzucqqLknkJuJnBduONCo4w66qmtQ33bkvnbc+onWjSdWaggR+M9satbSnekn+dvU/d9N5QVRm9rxfq8X1mZifSU6FOmrRRYzSGT2fD+nSXXB+11aho5NWn0J8a/pb73oZSTMVKFOorSQses4DHJWprUpm6sLj/noRJc897E8X7qqaLaJV1U8hU6fzD6T0KfOV6LozcWVERE4gREQBERAEREAREQBERAEREAREQBERAPmptPHcTV1dmNvExYnlqSZ7GZ5L2qwhNbEU7ZMxNulm5++en6OdpStvYlHM1e1SB7KpZObX19w5y2wmMSquZDcfMeo5TkG4HWDZchPK/I+d50ODoDCYcl9WGrkfeY7AS+DxOJlKTrq0VrqrW8Op2morYnYzGJSXM5sNtr3PQDrKdO1il7FCEv7XP1Ikyqq4vD3GhN8t9lYdZzZ4HWDZe7JN9xt636RjcTiYuMqCvF8pXuIqOtztKdbQOp6MrD10PxnsdBrqCeYE8h7M4ErUw1IjPZ1zDlobn3T2ECU9ISvkutba/Y4szERPMIEREAREQBERAEREAREQBERAEREAREQAZzfazs73y94ps6KfRlGtvWdHafNRbgjqDL06kqclKIPIAjZQ1iFYkA9bbiU/aLC1KiKtMZhmuwvYnTSdIai/wAPUpt7SVg1P0JKvb3Suv8AXSfRzh28JU5aLbToXTtqVPZzC1aauKi2BIKi4vfnLnKbEgEgWzHkL7X9ZgSbTqqMNkHtvXBf9KgZf3iEOwpxpw1416Bu7udd2Q7O92BWcgsy+ED7oP1JnVTThlsijoo+k3T52rUlUm5SKCIicwIiIAiIgCIiAIiIAiIgCIiAIiIAiIgCYYTMQDzftP2cNBi660mN/wBBJ2PkTtKO09S7QEDDVSU7wZD4Ndfhr8J5Xi2vU8KdzYDwEub88wL2Jnu4PEynHLJeehZH0Za9nOANiHvtTUgu3Ugjwr56Smw75agLDvbg/ZrmHLeyai09S7MkHDUyKfdi3sa6a/m1+MnGYmVONorXroGy1VbTMRPBKiIiAIiIAiIgCIiAIiIAiIgCIiAIifD1QBckAeZt9YB9zF5BxHFlByoGqNYGyC9gdiW2AkIdqEBIqIykcgM+/Lw7HylXJLS5Ni7JnwMQpNgQT0vKV+Pd4LUjSF73zPYj+W2/rKjjWKqpRBw1MJluWqIyN7gBzaVVROSiv6JsW/He0dGmHpd93dXLoQjOVzbaAb+U4Dj1EFqRNQYuyeGoQFKC+zc7+UkNhqqI1WrhatW4zM7FunQG/wApAr1UY56KBAy3K3JAPkTPWwnZqolF3+DX3XmLG7guHAqOVqDDfZm9ULmYg/dUHnO97P8AaCkwWia/eVQLXKMha3kRvaeeUKqqc1VQygXygkA26mTmwtSqgqUcJVTTMrrfl5Mb/AS2MVNzak7adEl8d35IWuepPXUGxIBO1yBPvNOI7PYytUpE4mlnUi6vUKKRbTK2a2o1N95dJxvuxZzTIAFiKgufdaeO6iUnFvz4Fi9vMykHadGsKasxPJh3e3mw1Jk2jxQEhXVqbHYNsbC5sedpZTi9LkWJ0TXTrhtiCPIg/SbJYgREQBERAEREAREQBERAPh2A1JtbmdpSVq6GoSR3oc2QqM4BA1UjZetz1lhxEXKKfZZvF8NAfImRcTRNwwa1hqugBXY+mhmWvUXul4rkrsbikzgMvdHYd4/dK4HIFTqZvqYFmt3Y7m5+0dWFyv5bA3J6m1oqsr0WzWdVeysbMGvbT83Tzm2nSWkDTUZaYIygbAWJIXoNNvOZbljm+2PEMgFCkoAyFmNgSyg2sDvYnc85SHhhRQ1JiWIAcBiqsPy20BEw6NinesGCv9wcilzZG6KOXQmaaOIdDazIdipFxfy8vOe1Ro+qowklOO6fN/8AgLBeN4mnb27AWNwWVh+Yi/7SpWr3oNRrXqHMcuignSyAbCWVPjjBhnVctxmsbG3PQ7zTxerRNUjC0wlMKLjVdTfVV5CbsFCUar7Smk2t1t9iGQ3qd2udSBkIYZvEt11s4O4lr/3rE1PxWI0y3CLca5G01kPhdSmK6jEoGpEG4uWJttmHMSXieO+JsigJmOXMdQt9PCsY2EpVE6dNOy3e30QRrpcNLgmsx2soZiwA5lr6EmWfZHioBNCqqlSuZCQvhA0Nzvlvax5XlHVxLVPxP0ABA/pb1mx6b4cCrmXvOnRRqVHVSND1mOrSvFxnJOcmrJcP+iTvUwrqXDr3yg/ZksMwB5NcACx2IJ0E0YSomc2QVGH/AI6neKl9wcxABkqkFdRTschIuDc+FlzAX6X5T4VQtEBCtMFwrEALkW9iB0ttPDuD6XEKtQWXushBcsMgsQbAcmJ8trS8p1AQCCCDsQbgypw1LxXzXFvCujWAuL3OpO/xkvAJlLAaLcWHIEjW3leaqE17pWS5J0QImooIiIAiIgCIiAIiIBE4ibLf8LAn0Ei41wtN3PJDr5W/9SZxCqFpux5KZVcVU/wxB3Ipr7yyCY66vJF4vRm2lwJFCuijMBcAk2udb5dgb87Su7UcRy4XMBq5CjqDY3+FiJ1CiwnEdt6wuKIvmLCqthfbw5fK5LfCaFSi6kW1pfXwITOWXhzoivT8akXsDZlB5Dkw8pvwvG7eE2by9lh7jvNGFxBQ6bfeTYgjmOhlmmLpPoRr0Ya+4zdiFOGlaGePElp819Tou4UuI0Wde8tlDC90vpz5SN2gx+HauO5GQLTtr4c125A62krC8KpNUQMSATYnPYW+MruMLQGIdKBzLkXXkbaHKecvgY0e1vTUvF20IkbeBcQoJXHegOpQg28QXUa259JNxPEqC1G7oDLmNrJy94lXwhKRrU1rmyWa500GwvbbeWuN4TRWo2Qll0tapcEWk46NHtb1E9baq31CIGJ40ToLJ/mY+gG00jhzOrO5yLa5LG7EDy+6DLF8XRp2UDXooufeR9ZXYzEljr4UB0Xck9WtuegE40M81ahDJHmT108fsH3na9keJiphzprTax+AK/I2lpiOA06oLVF8RXYEjUa7XsT6ic72IcXakQQ5bvHuOQFgD8p3MxulFVJNLS+ngVkyqwDhqasOlr2tsbW+IMlcPbMC3Isbeg0v75XcIH2JH+JVH/6NaWfC3vSS34fpM9BLOxLZEqIibCgiIgCIiAIiIAiIgEHi4vSIOoJUH4iQuLLmNJPx11v/ACXf/aJYcRW6gfmX6yFUGbFUh+FKje/wqPkWmWor1Iosti2M857eODi1y7oi3PJXBYqD6i89Hnm/FEH/AHCsjkWqMqknkrqtvQ3Uz0aHvN76PTquV8CERkppiPERZgNRqGHrbf1nxi+DKwsHIuLEEZh7uksuL9iqlMZ6LGqANdQr/wAttCJRDibjSwJvY57qR6jnCo1F/jVNOmz+D3Oiae5K4V2cFSoqMwUG+oudhv4thpIOMw9Pv6gQ50BUKxG9hqR5XvtJuFp1sS/d0wB+K18oH525Dy5yvxuRcQ1NCWUIPGRYFlNmCgbC+09DCKaqe1ev6VsvG2lyHbg+sLQp97TzeFS9mbawI3PkDaWXGOza03KowYWBBOl7jkV3EqKNRO/p03JCEEuw1y30Ba/LW58hLTHUq2GfI9mH3CblSv5G5dbcpOMU3P2T16PZ+F9LhbmMDwRUUBnvYaADL8d7zc1CnQ8QAzctSWPoDy85A/7m5uLKOmW7E+l+cveDdjKlYd5VY01I051D5m+ijynnOhUf+RUsv03u/gtiW0tiL2KrgY0Fz46gbXkalr5R5hB8p6ZPMsLQ/t1ClTIZaVWysDvlVmYk8zus9NiutU0rKysui4XwObKXh4y1K6dK2Yejqp/1Xk3hHsMOlRx/mkV1y4t/z0VPvRiP9wk3h62Dfrb5mefBWqss9iXERNJQREQBERAEREAREQCJxE+FfN1+si4Vb4lz0pIB/MWv9BN3FN6X/wBo+QM+sJ7b+i/vM7/FXgW4JZnn3HOE9/xCogOWqKINO/suMxzhj11Wx5WM9CM827UCo3EKjoxzUqdLIosCur5mTqfGAQeVpto++ne3fwvHu4IR9UOK4vA6VEbu7/f8Sfyuvsj1tN1fj+Fq3Z6FVXH4MpvfmCdLSNg+PVHfJi6hKbZgtip6Omx9Za4vE8ORb5BWfYABrk/QCaJRlKdqtLzi9/3X7Ftinx3HgaZpYdDSRv7xiRnbyuNhOfxLAkKSFC63vseVv3k6rVaswFNFDMbU6a+yD0HW25kjjWFFF0TIEPdC+l2Y3N2bpcz0abp0XGilZy1fO3UFNh3AcrmDZtfPMBqD5HlL/h3Gsid1WTvaQ9jWz078lvuPKRuEYVatUoUz3ptYWsVOlmU8yOk0o1SixVwA6HK6sLhh+byYa3HWRUdOrKVCSu1quPmC+ocewtLxLQqs19A+UAedxpaa8TxfF47wU6bd3exCeFf5qh390m4DE8OdQWpijU2IObQnfK2xEr8dx56b5MJUIXbMVvc9ET9550YuM7UqXnJ7fJIjcYTgpoY7CIWzVTnZ1U+FE+6B62OvlPSRPMuz5qLj6NWoxLVe8Vg1szWAGZultgB5z00TlXk3LV37/MhlZjl/tFI/kqL8Sh/ab+Hn2x/iN89oxy+KmfzH/SZr4aPtK361/wBMwL8XyJ4LGIiaCoiIgCIiAIiIAiIgFTxdz3uHHWoxP8qEyVhF8b+i/vNPEB9tR8hUP+UTdhX8bDoFPxvMzftvIv8AlJZnA9qKy4fiNKqRmut2XqNjbqdFNvKd9OD/AOonDyKlGvuv92wOwOpBvyuMwv1yzdRs5Wa3Vv59CqPrinFcNiz4TT0GtRrow9dJzfFKdADKlR2/E58It0Qbn1lvQ4bgmo96atVCPapsULg8/W/WUoxlFsQgNNsqDMlJdWY7DvG8zrYdNpqpJQbs5O3D0XcnqWOi7LYRKCipkLVStkQLpSU9bfeI3lR2kqMMVUaoChcIbHyUC4HIaS/pdmMVVAd6go31CKT4b9bbn3yj7RcHfCsGdjWz7MASdOVyd7S2Fb7ftJzV3wk7DQ08DqE4mkUBdlZiAL/htc9R5S77S4RcR9plNOsqWZWBC1VFzb9e9pT9neFNinOUtSNMXu2hBOmljOhqdk8TTBanWDnfI5Yg25C95OL/ABs8KiTS2dwcvw8UGFnd0/Cw1AHR13FvlOh4VxDDYRgWNMi394CXbXp/6nO18ZSTFENSIzi70n0IYWzd0w53sfjLhuG4IUu976od7IpTOT093WUrevbM5K/C1T6pa/xai5u4GwxXE2rqtlprcA6EXDKCR1a7H3T0ATgv+n2CJr1q1sqgBABchjvv963M9WM76ZaySllStZbFWRMaNU/V/tM08PP2tYeaH4rN2LbxKPX5SNg3+3qD8iH6iYf93kW/KWkTAmZpKCIiAIiIAiIgCYvMzBgFRiHzYoW/+Okc3q5sB62F5JoA95ewsUsetwdvmZV/xa0kqMR4y5NQ6kKdhmPIAWmf45QMtR2V0PhcgjN0I5a32mFz9pmOnB0IlJ2vpH+GLgBu7IcqdmVT4lPqJbYWtnUN1F59VqQYFSLgixHkd5vi7NM5nlGOXDG70xUDMwyIQCEB3HUknQAToOwvZR6NapVroFJN02bQ7EHkbfUyx4B2SFOs71Fvkc9wb3GU7G34uU6gLNVWssuSF2ur3JbNOLxCU0LOQFA1J2tPN+OYakAj4eoalJiwCl75Duco3AM9Hx5p5D3uXJpfNtvpf3zge2NGkKiNQ7s5hZwpG42NhL4FpVFv9AiHwHDoxqNXqGlTULmyvbPc7HmR6T0jh+KSpTVqZBS1gR5aTgeyNCiapauUGXRAxFiW6gzv+HtSyfY5cgJHhta/PaTj3epz9AzlO3fZdsQ1J6KXdTqQQun5j6XnM4TDYcG9UVA6v4goAzDpfcN67z1q05jtP2XFZlamniZwKhBA8HMkczbScqVZWySbS6rcJm/sbTvRNQLkFRyVQbKoJCgfAk+ZnQXmrDYZUUKgAVRYAchPqtUyqSeQvMretyCPib5x0Cn4kj+hkSm2XEi+z0soP5la9vhIo4kjAhHLO25UEleWnIW5TW+PV6SnXOrDuyVKhnU28OnPXSYM/tMx04sdIJmYXaZm85iIiAIiIAiIgCfJn1NdV7AnoCfhAOX4vRrB6hp933dUWZrhSthqSG0Y+c24TDu9JHBzeDLkNwGS1uezc7zRiE718EpUG5eo4IuMoTmD5kS9FLMcuyje2noB0nnu85aHTZEjh390oGlhb4SQZhRPjEYhUUsxsALkzeczYJmVLccykFqbqraIdCzE8gm401n2MdVOopADoz+L4AEfOUdSK5Jsz649VRaDtUp94gAJQC97EfTeee9omw5ZGwqqcy5mswCi4AAy8jprPQcZxZUoPVKkhR4k0vfoQZwvafHUGWk1BFCktnCgBlOmjqPu9OU9PAv109fpsER+zbYfvCcUALLdSW8OnIjmZ6DwGpTairUqfdoScq2tpff3zhey2LoKarVwpQKpUMLsW/IOc7fB8bpth1qgFVOiqbAnkAoG9+UnHN53vb5BlreJWpjqtgWpD0D3YfEWv75kcUu1lRiB7fJl6eHmJ5faRfIsyymjGPZGJ/CfnPqhiA6hlNwdp9lby5Bzq4V0QvcJZAqruqpaxJt7R1vfykbh/D6melnZDSo6I2hJ87DQNY2vLruSj5d0YeHyPNfS20gUqYR66KoW6q4AGUEEWJ9cwnnu8JWZ03OhEzNWGqZkU9VB+Im2eicxERAEREAREQBIfFqmWjU81IHq2g+ZEmSo4rVDOqckHevvsvsg/wA2v8srN2i2Ea8EGNR7+ygVF67XY3lhw8eEt+Jifdew+QEruHKVFW++ck69VvLXAj7NdLeEaeszUY2ky8tjdKnHtnrrS1yqveN+Y3so8wDckektpC4hQ1SoNCpt6q2hHxsfdO9S+V2Koi4ZQ1RqhGxKIfIe0R6n6SVNWHXKWXkDceh1m6eYzsiPXwqk3vlJ0vewPk4Ojek4Tj/DFosjKbd5mOS1guWwIB5i97dJY9t6r95TXZACVN92536ETncVXeoQXcsQLC+th5DlPp/ReFqRjGrm0fBRlh2e4Yld2znSmofLpZhe1mPITuqOBQENYEqLDYhPJBss80wtZ6ZJVrEixIAGnQjmJ0PYuu/fON0YZnudm2BHmZb0phqk4urm0S2COztNGJ8JV/Ox/SevWxtN804pCwCjTMdfQaz5ZHRjDvlr5OTqXA6FSAbeRuJaSt4fh71KlUm5Jyr0VV5D1N7+ksp6dJNQVzg9yHxNfBm5qwb4b/ImVfFmKVKVQC4Zu7frlqeyfc0ucb/dvb8DfQyn4mheioG5Kkeo1/acK0fWRaOxY8He9FRzUZT/ACHL+0nSp4TiQbHlVVai+pAzD6fGWomiEs0UyrMxES5AiIgCIiAfDtYE9BeUtOkcov7daoC3pe9vQILe+WPE6hFM23NlHqTb+s10NatuSJv5n/gGcKmsoxLLa5GHh78/nJ/yi0tcP7K+g+krq7m1UkfesB6WEs0Gkil70vEPZH1NdamGBBFwRrNkwZoKlPh6a0RUBuAGJLMSfCdtTyElg3tPjiuEzKWB5DMCbAqDqCeXrPmjiVYkKdVtceouPdPOrQyyO0XwUPbBlekQt2emwJspIUG1wzbDTWcXeep4d1u1NhbMSRfZg31M844rw80az0yCAGOS/NeVjz0n0voiquz7PzX2KN6kQTsOxZC0zcEF30JUgMABYBtus5nhmBNaslMAkFhmtyW+pno2Ky5RRQDTLoB7Kr9DpLelqq7PsuuvwC3N0jYiiKyKATZiPEpINhuQR8Jtr4pUIzH2jYD+vQeczwvBhVBB0uSovmAB5A858vShmkXkyXhsOqKFUWA2E3TAmZ6RxPlxofSVC+JaRt99D8L3lwZVUT4U5Wex+JEz1t4+JZckHAezVpj2qFZrejWqLbyytlnQ0amYA9ReVdTDZMUXA0q0wGP5qZNtPMMfhJnDal0sd1JB9x/pJp6TlHzD2JcRE7lRERAEREAg8R1NMf4gJ9144cPbbq5+AAH9ZqxjXqj8iMfK7aAfK820F7ugP0397a/UzgtajfRE8GtHBKga5nJ9w3liJA4bQt4j0Cr6Dc+8ywEtSjZX6hsTRiMYiWzsq3NhcgXm5pTPhRUate+rZbjfKANFPIEkyak8iuErmnjeV21Q1gqi9FWUaNuxBIzbWtNdDDoWFejdSFIdCLAjQ2I+6wk9aaUl8KhQAAAB8B56yJj8LWAZlsAy2cgm4XmVXm4ExvNUbaL7E6pTDrYi4Iv5j0PI+cqOOcMatTWkXGYHNTZh7Vt0ZhsfrLGjhiASHdiVGW5CgaC1rDT1mjBgVqd89Q67G11O1rW19+8Ua0qMlKPBLVyHwHhTUEanmXvGILsovkFrZQevSXNGiEWw2FyTuSdySeZkLHBaNMualQW5LYlydgBbczd/DllUl2Q5dbHMLEXIN99OcmvWlWlnlyFoQ69NCRiaxNstqaAE7noPaY22m7hDBWFkNAPmtTZhcgC+YAE5d9pr4dhajZXsCqA9zmJBN9MzryY7DoJPUrUXVb7ggjY8wZHrU2pNEbk2hi0e+Vg1tDY3tN8p2oinkK38LgD9J0t5jWXE2U551co1YwZW1CAzg2FiG9x5/GWcgcRobMOQIP6Tv8DrIqxvEI+uIeyG/CwPxNv3jAiz1Ba2oPrcTAfPQN/wm/qv/ImvB1PGDydB8V/4lW/aJ9UTwWUTAmZ3KiIiAJ8sbT6lVxfiAANIXZ2U+FbAgEHUk6DyvvIbsD4wtTPmJIzPdgOYQ6Lp0tPl8Vnp2GmUWb9QNgP3nMcQUpQc+NnFnVkYaEEWFQdNTcagchJ/C8R3lQ5e8GH0UtlAU1Lgm19Spv7XmJlUWm+8uddQpBVAGwE2TCzM1lDBlarhSVII8RsbaG+uhlnK/j1QrQd1F2QZgNvZNz8pzqQzxsSnZmrEHxUuneWPw0+cnYgHIwG+U29bSvxlXwBrXsyNbfmP6y1M5Yf3bFp7lYlnpgciADbfkD+8+sRTVagI0spz9MoGl/PSfOLwzLmsCyNuF0dT+XrI9GgxsirUAJBqVKmhNuQHM6W8pRQcU4W3F+TfQpq1YMfF4L0zy1vmt5/tPplCIwGyhgPnpNWIw5XwlXK3ujJup6eU+aGDeoApDJTBBOY/aVCD978K3185GRtKFthfkssAD3SZt8gv8JDpNepW6Bl+OUXlpKrBPcMSLXqPy5AkX+AnTEaQsRDczUxGoUBmOYA2BsOZu2w0loJVdm8S1WgKjgKzs5sDcWDMo+IUH3y2nSlDJEhu7E+KqAgg7Eaz7ny06kFHTxJSmRqQwIX9dytr+eh9xm6s2RQARmQAhbgkge1p0lTxHEZKgJ7z+HVirHKpVXYixtuVBJ1GxkDha3pB/GrszM1R28JNyBkH4bDTaY2m2tdi53VJgQCNiNPSfcp+DcQFlotdXCDLmIOZbciNLjmOUtxNad0UMxESQVvG+JGjTDAAksFF9gTz8/SUJwRelXdqjfZk3ynKXcAHM7b+QXYW5xE5T3JRW0aZvUIOmHeyq3jBFRQCDfmBzmezdUAUx4r+JWOc5XAYnxIRv5+UROPCJPQFmYiayokXiiXo1B1puPipiIBU1WLYO97HuAb+YA/pLyi1wD1A+kxEy4fkvM2Wi0zE1FBaYtEQAZR8PuMMDfUo5v5nNETLidkWiT+CIBh6QH/jX5i8nRE1FRMNEQDge0tVT3gs1wpCHvDlQudSFt7Wh1PUzU1NitFyx/tDhCq+FVWkNNNcxOupiJk5ZfgtqGBAoU3DN4nHtHMVYmwZW3BGl+R6S84LxE1VbMACjZSRztzty9Iidoe9buKllEROp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709" y="1557904"/>
            <a:ext cx="3613595" cy="4886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74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 Closer Look – Frontal Bone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Landmarks/Regions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frontal squama </a:t>
            </a:r>
            <a:r>
              <a:rPr lang="en-US" dirty="0" smtClean="0"/>
              <a:t>is the forehead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supra-orbital margin </a:t>
            </a:r>
            <a:r>
              <a:rPr lang="en-US" dirty="0" smtClean="0"/>
              <a:t>is a thickened area of the frontal bone that helps protect the eye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lacrimal fossa </a:t>
            </a:r>
            <a:r>
              <a:rPr lang="en-US" dirty="0" smtClean="0"/>
              <a:t>on the tops of the eye sockets are shallow depressions that mark the location of the tear glands</a:t>
            </a:r>
          </a:p>
          <a:p>
            <a:endParaRPr lang="en-US" dirty="0"/>
          </a:p>
        </p:txBody>
      </p:sp>
      <p:pic>
        <p:nvPicPr>
          <p:cNvPr id="7170" name="Picture 2" descr="http://wiki.bala6y.org/images/2/26/B7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9" b="3812"/>
          <a:stretch/>
        </p:blipFill>
        <p:spPr bwMode="auto">
          <a:xfrm>
            <a:off x="6252298" y="2401824"/>
            <a:ext cx="5197641" cy="3511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555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 Closer Look – Frontal Bone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Openings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supra orbital foramen </a:t>
            </a:r>
            <a:r>
              <a:rPr lang="en-US" dirty="0" smtClean="0"/>
              <a:t>provides passage for blood vessels the supply the eyebrow, eyelids and the frontal sinuses</a:t>
            </a:r>
            <a:endParaRPr lang="en-US" dirty="0"/>
          </a:p>
        </p:txBody>
      </p:sp>
      <p:pic>
        <p:nvPicPr>
          <p:cNvPr id="8194" name="Picture 2" descr="http://upload.wikimedia.org/wikipedia/commons/5/55/Foramen_supraorbital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98870"/>
            <a:ext cx="4854702" cy="5004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650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 Closer Look – </a:t>
            </a:r>
            <a:r>
              <a:rPr lang="en-US" dirty="0" smtClean="0"/>
              <a:t>Temporal Bones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 smtClean="0"/>
              <a:t>General Overview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temporal bones </a:t>
            </a:r>
            <a:r>
              <a:rPr lang="en-US" dirty="0" smtClean="0"/>
              <a:t>form the lateral sides of the skull</a:t>
            </a:r>
          </a:p>
          <a:p>
            <a:r>
              <a:rPr lang="en-US" dirty="0" smtClean="0"/>
              <a:t>They also form part of the zygomatic arches</a:t>
            </a:r>
          </a:p>
          <a:p>
            <a:r>
              <a:rPr lang="en-US" dirty="0" smtClean="0"/>
              <a:t>They also link the jaw to the skull through joints </a:t>
            </a:r>
          </a:p>
          <a:p>
            <a:r>
              <a:rPr lang="en-US" dirty="0" smtClean="0"/>
              <a:t>And finally the have many muscles attached that are responsible for moving the head</a:t>
            </a:r>
            <a:endParaRPr lang="en-US" dirty="0"/>
          </a:p>
        </p:txBody>
      </p:sp>
      <p:pic>
        <p:nvPicPr>
          <p:cNvPr id="9218" name="Picture 2" descr="http://upload.wikimedia.org/wikipedia/commons/thumb/2/20/Temporal_bone_lateral5.png/250px-Temporal_bone_lateral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630" y="1825625"/>
            <a:ext cx="3977513" cy="397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1763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 Closer Look – Temporal Bones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Landmarks/Regions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mandibular fossa </a:t>
            </a:r>
            <a:r>
              <a:rPr lang="en-US" dirty="0" smtClean="0"/>
              <a:t>on the inferior surface marks the point of articulation with the mandible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zygomatic process </a:t>
            </a:r>
            <a:r>
              <a:rPr lang="en-US" dirty="0" smtClean="0"/>
              <a:t>articulates with the temporal process and the zygomatic bone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auditory ossicles </a:t>
            </a:r>
            <a:r>
              <a:rPr lang="en-US" dirty="0" smtClean="0"/>
              <a:t>are located in the tympanic cavity, and are three tiny bones on each side</a:t>
            </a:r>
            <a:endParaRPr lang="en-US" dirty="0"/>
          </a:p>
        </p:txBody>
      </p:sp>
      <p:pic>
        <p:nvPicPr>
          <p:cNvPr id="10242" name="Picture 2" descr="http://img.tfd.com/MosbyMD/thumb/temporal_bo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638" y="2194877"/>
            <a:ext cx="4851817" cy="3376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363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 Closer Look – Temporal Bones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 smtClean="0"/>
              <a:t>Openings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carotid canal </a:t>
            </a:r>
            <a:r>
              <a:rPr lang="en-US" dirty="0" smtClean="0"/>
              <a:t>provides passageway for the internal carotid artery (the major artery for the brain)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external acoustic meatus </a:t>
            </a:r>
            <a:r>
              <a:rPr lang="en-US" dirty="0" smtClean="0"/>
              <a:t>is the part you use to hear and stops at the eardrum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internal acoustic meatus </a:t>
            </a:r>
            <a:r>
              <a:rPr lang="en-US" dirty="0" smtClean="0"/>
              <a:t>is the part you use to hear and is inside the eardrum</a:t>
            </a:r>
            <a:endParaRPr lang="en-US" dirty="0"/>
          </a:p>
        </p:txBody>
      </p:sp>
      <p:pic>
        <p:nvPicPr>
          <p:cNvPr id="11266" name="Picture 2" descr="https://classconnection.s3.amazonaws.com/642/flashcards/400642/jpg/9_external_acoustic_meatus13104116544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767" y="2242852"/>
            <a:ext cx="5245481" cy="3934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071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More About: Maxillae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maxillae</a:t>
            </a:r>
            <a:r>
              <a:rPr lang="en-US" dirty="0" smtClean="0"/>
              <a:t> is the upper jaw</a:t>
            </a:r>
          </a:p>
          <a:p>
            <a:r>
              <a:rPr lang="en-US" dirty="0" smtClean="0"/>
              <a:t>It is the largest of the facial bones</a:t>
            </a:r>
          </a:p>
          <a:p>
            <a:r>
              <a:rPr lang="en-US" dirty="0" smtClean="0"/>
              <a:t>It supports the teeth and gives them a place to anchor and rest</a:t>
            </a:r>
          </a:p>
          <a:p>
            <a:r>
              <a:rPr lang="en-US" dirty="0" smtClean="0"/>
              <a:t>It has an </a:t>
            </a:r>
            <a:r>
              <a:rPr lang="en-US" b="1" dirty="0" smtClean="0"/>
              <a:t>orbital rim </a:t>
            </a:r>
            <a:r>
              <a:rPr lang="en-US" dirty="0" smtClean="0"/>
              <a:t>that helps to protect the eye from damage </a:t>
            </a:r>
            <a:endParaRPr lang="en-US" dirty="0"/>
          </a:p>
        </p:txBody>
      </p:sp>
      <p:pic>
        <p:nvPicPr>
          <p:cNvPr id="6" name="Picture 2" descr="http://skullanatomy.info/images/NFront%20pix/maxilla_col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390" y="1690688"/>
            <a:ext cx="3514217" cy="469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845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More about: Palatine Bones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palatine bones </a:t>
            </a:r>
            <a:r>
              <a:rPr lang="en-US" dirty="0" smtClean="0"/>
              <a:t>form the posterior portion of the hard palate</a:t>
            </a:r>
          </a:p>
          <a:p>
            <a:r>
              <a:rPr lang="en-US" dirty="0" smtClean="0"/>
              <a:t>They also make up the floor to the eye socket (orbit)</a:t>
            </a:r>
          </a:p>
          <a:p>
            <a:r>
              <a:rPr lang="en-US" dirty="0" smtClean="0"/>
              <a:t>Some nerves and blood vessels that support the mouth penetrate this bone</a:t>
            </a:r>
          </a:p>
          <a:p>
            <a:endParaRPr lang="en-US" dirty="0"/>
          </a:p>
        </p:txBody>
      </p:sp>
      <p:pic>
        <p:nvPicPr>
          <p:cNvPr id="6" name="Picture 2" descr="http://upload.wikimedia.org/wikipedia/commons/4/44/Rotation_palatine_bon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175" y="1471232"/>
            <a:ext cx="4585144" cy="458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379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More About: Nasal Bones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It only makes up part of the “nose”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nasal bones </a:t>
            </a:r>
            <a:r>
              <a:rPr lang="en-US" dirty="0" smtClean="0"/>
              <a:t>support the distal portions of the nose</a:t>
            </a:r>
          </a:p>
          <a:p>
            <a:r>
              <a:rPr lang="en-US" dirty="0" smtClean="0"/>
              <a:t>They help support the </a:t>
            </a:r>
            <a:r>
              <a:rPr lang="en-US" b="1" dirty="0" smtClean="0"/>
              <a:t>external nares</a:t>
            </a:r>
            <a:r>
              <a:rPr lang="en-US" dirty="0" smtClean="0"/>
              <a:t>, which are the entrance to the respiratory system</a:t>
            </a:r>
          </a:p>
        </p:txBody>
      </p:sp>
      <p:pic>
        <p:nvPicPr>
          <p:cNvPr id="6" name="Picture 2" descr="http://upload.wikimedia.org/wikipedia/commons/7/7b/Nasal_bone_anterio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26655"/>
            <a:ext cx="4750308" cy="4750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9998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More About: The Vomer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/>
              <a:t>The vomer </a:t>
            </a:r>
            <a:r>
              <a:rPr lang="en-US" dirty="0" smtClean="0"/>
              <a:t>forms the interior portion of the division in your nose</a:t>
            </a:r>
          </a:p>
          <a:p>
            <a:r>
              <a:rPr lang="en-US" dirty="0" smtClean="0"/>
              <a:t>It helps to divide the passageway of air in the interior of your skull</a:t>
            </a:r>
            <a:endParaRPr lang="en-US" dirty="0"/>
          </a:p>
        </p:txBody>
      </p:sp>
      <p:pic>
        <p:nvPicPr>
          <p:cNvPr id="6" name="Picture 2" descr="http://ksu-ap.kennesaw.edu/A&amp;P%20Tutorials/Skull/Pictures/Skull%20anterior-vom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743" y="1690688"/>
            <a:ext cx="3286125" cy="481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013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More About: Zygomatic Bones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zygomatic bones </a:t>
            </a:r>
            <a:r>
              <a:rPr lang="en-US" dirty="0" smtClean="0"/>
              <a:t>contribute to the side wall of the orbit and form part of the zygomatic arch</a:t>
            </a:r>
          </a:p>
          <a:p>
            <a:r>
              <a:rPr lang="en-US" dirty="0" smtClean="0"/>
              <a:t>They help protect and support the inner parts of the skull and eye</a:t>
            </a:r>
          </a:p>
          <a:p>
            <a:r>
              <a:rPr lang="en-US" dirty="0" smtClean="0"/>
              <a:t>Their support starts on the lower side and extends upward</a:t>
            </a:r>
            <a:endParaRPr lang="en-US" dirty="0"/>
          </a:p>
        </p:txBody>
      </p:sp>
      <p:pic>
        <p:nvPicPr>
          <p:cNvPr id="6" name="Picture 2" descr="http://upload.wikimedia.org/wikipedia/commons/d/d5/Zygomatic_bone_anterior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90688"/>
            <a:ext cx="4684776" cy="468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0365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Axial Skeleton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Take a look at the person next to you </a:t>
            </a:r>
          </a:p>
          <a:p>
            <a:r>
              <a:rPr lang="en-US" dirty="0" smtClean="0"/>
              <a:t>Have them stand up on two feet</a:t>
            </a:r>
          </a:p>
          <a:p>
            <a:r>
              <a:rPr lang="en-US" dirty="0" smtClean="0"/>
              <a:t>Take a guess how many bones they have in the axial skeleton</a:t>
            </a:r>
          </a:p>
          <a:p>
            <a:r>
              <a:rPr lang="en-US" dirty="0" smtClean="0"/>
              <a:t>Estimate the percentage of bones in their entire body that area on the axial skeleton</a:t>
            </a:r>
            <a:endParaRPr lang="en-US" dirty="0"/>
          </a:p>
        </p:txBody>
      </p:sp>
      <p:sp>
        <p:nvSpPr>
          <p:cNvPr id="5" name="AutoShape 2" descr="data:image/jpeg;base64,/9j/4AAQSkZJRgABAQAAAQABAAD/2wCEAAkGBhQSEBUUExQWFBQWFxgYFRcUGRwVHRwXFxYZFhgVFRgYHSYfGxkjHBkcHy8gIycpLCwtFh4yNTwqNScrLSsBCQoKDgwOGg8PGi0kHyQtNC4vLSwvKSwsLzE0MCwsLzUyLDQsLCwqLC8sLC0sLCwsLCwsLCwpKSwsLCwsKSwpLP/AABEIAP4AxgMBIgACEQEDEQH/xAAcAAACAgMBAQAAAAAAAAAAAAAABgQFAQMHAgj/xABOEAACAQMCAwQHAwYKBwgDAAABAgMABBESIQUxQQYTIlEUMmFxgZGhB0KxI1JUgpLSFRYzQ2Jyk5TB8BdTVXPR1OEkY6KjssLT8TQ1g//EABoBAQADAQEBAAAAAAAAAAAAAAADBAUCAQb/xAAvEQACAQIEBAUEAgMBAAAAAAAAAQIDEQQSITFBUWFxBRMigfChscHRkeEjMvFC/9oADAMBAAIRAxEAPwDuNFFFAFFFFAYNabi5CDJra5pXlvO+dm+6CQvuBwT8SD8MVTxeI8iOm72JqNLzH0JU/Enf1fAvs5/Pp8BUVtXMO+f6zYz7s8qsrKFdO/8An2VXXeAxxy6VkYiNRQ8xy3LtNRzZUtjNvxmRcE7jqDv8M1fWV6si5U+8eRpRzhz7Rk/DAP0x8qOEcR7qcAnY7Eez/ofxNR4PHzpzUZu8W/4JKuFU4uUVZod6zXkGs5r6cyDNFYzRmgM0VjNGaAzRmofE7pkhkdFLuqOyoObMqkhR7SRiuZ9je3dzcTwar21laRtM9o0fo0kOc/yTMcylSNx1+tAdYornvY37RjO/cShpbh7mdFWFVxHBE4USTHICrvjPMnYDNW9r9oUDw20oWULc3JtUyFyJAzrlvFsvgO4yeW1ANeaK5hwnt1dSPaBmUiXiF1bv4APyUQJQDHIjzHOunCgM0UUUAUUUUAUUUUAUUUUBpu5dKMx6An5DNI3DLzKZ8tj7ScZIx7R9acOOITbyAcypFc24HOYWe3mBBBxnGBjow9hzn41g+K3zRNfw+mpU5vj+Bqi4idsbitM92M7eWf8A799V0zaY2YH1T7M5zjOPZnlUCbiGpcA+Y+dYtSvNxyyNCGGzO6JtzJnfJ1dCD1Ps/wCNUlzFHcSosqBxq3XfHXfny5/OszXmlCuc7Yz8eZ/z0rzwZNbhx9zcY6nOAvxP1xXNCM5zVi7OEaNKU5ch14b9n3D3iQm2QnG5y3MbZ9b2VI/0b8P/AEVPm371XvDrfu4kT81QPkKk19xC6irnxj3Fn/Rvw/8ARU+bfvUf6N+H/oqfNv3qZqK6PBZ/0b8P/RU+bfvUf6N+H/oqfNv3qZqKAprPspBBHLHboYO9XDNGWDDwlQykk4YaiQfOlWP7PLuSW2N3dxzR2sqSxusOmeQx+osspY7eeOfWuh0UBzrgv2WvaXCXMMyicXEzynQ2JbeYg9yw1bMuMhvM9a82P2Z3EbW6elIbe2vPSo07ohzlmYq76sZGo4wOpz0A6PRQCFw77N3ia2YzKe4vJ7k+AjImBAQb7EedPgrNFAFFFFAFFFFAFFFFAFFFFAQ+K6u6bSMny88EEgfCuXWtxcXLOz69nTWi4TSusqPFjXpwrZIJG3lXXGFLfH49Mob85GT5AsB5dT86zMfSus7ZoYOtkvFJXfERX4qvolxGcAxTOByBKKxwT5kkYzjyqis5HbOkkhdzt57dfI1Yy29r6RI7XUC/lHbRI6hgMnoWBGeYB3wRW5eK2Acr6RFjSQCGUgHUNvEcbAe3OemKxZ05P/yfRUsTClH0u9yrlyTjJOR1IA+pGPdTz2F4OTpbHgXxaujP0A/orzz56fI1Qdnrvhru3ezQom5PfSwoScjSBvy9YYB286fo+2/DgABfWgA6CeIf+6tPAYVxfmMyvE8b5v8AiRfqK9VQ/wAe+H/p9p/eIv3qP4+cP/T7T+8RfvVtGEX1FUP8fOH/AKfaf3iL96j+PnD/ANPtP7xF+9QF9RVD/Hzh/wCn2n94i/eo/j5w/wDT7T+8RfvUBek0aqXuJdoYJ7K6NtcRylIJMmGRX0kxuVyUJwdjj3VxmPtBcfwKbYzy9+XE4fW+v0f0M3R8ec41oUoD6HBrOa5Je/aRPaW8AQQP3dlbyuJGkklkLRKW2iB7vbfXLjOaseLfaHeB7z0eCAx2kENw5ldwxWWLvCgCjBbnvsPD7dgOkk0aq5vxHtxdXJmjtIY9Mdmk8xldkcekQmRUh0jGpV3ydsjpSyvG5PRMa5Nf8AmbvO9fOrv8atOca+uv1ulAduzRmuXR9r7uOGO3uY41FxYTSW8kUjtIGht9Z74sB4iMNqXkfOq2x+024htraGJUkeOyglkafvpGkd1yI07pWwxA9ZzjJoDslFQeCcR9It4ptLJ3iK+hxhlLDJRs43B25dKzQE2iiigCisUZoANL/bCJu4Z0Usyq+Mc916fECmCsEVFWpqpBxfEkpzyTUuRwuC3eUjRHIxA3JUnfAGMHI6bcquoOCSW+ppV0l18IUB2xlfWGMAfjvXWNApN7XsGfwkEaMN4sYbUAAxXrhjsfbWNiMH5NNyzG7DxKWIkqeVJcSP2KVe/cGMLqUldZUk7j1QPMbn4cuVO62qfmL8h/wrlnB75bSZZGaNTvrVNTMw0tnAbfJwDqxyQDrv1GzvVkUFSCMDkc8xmrfh1ROllvqjP8RptVcy2Z79ET8xfkKPRE/MX5CtuaM1pmcavRE/MX5Cj0RPzF+Qrbms0Bp9ET8xfkKPRE/MX5Ct1FARLrhqPE8ZXCyKyNp8PhZSpwR7CaWR9l1nttJkWhswdf80QRnl6+CRq8ulONFAJl19ldq+oap1V4Y4ZESZkV1hQRxmQDmyqB7DjcGpw7CW+LkflD6VDHBKdX3IozGunbZtJ3NMtFAKN79mltIVOqePEC2791K0feQoulUmx62B7s9c16H2b2unT+Ux6H6F6/8wX1+Xr5+9TZRQCjYfZraxMTqnk/ItAgllaQRxOullhz6uR7/ZXmT7M7bEYR7iExxLAWhmaMyRJnSkpUeIb88A+2nCigNVrbLGiouQqqFUEk7KMDc7nbqd6K20UAUUVigPEs4UZYgD21HXikZ5OD7t6h8XXURoIEi5wGHhOw55B8xuOVK3GornwhobWYk+qQWbABJK5wBgYzv1HmBWdWxNSErRSsWqVGM1qxxueMxIupmwvVj4R82wKi2/ay1fOmZTjngg/hSrwrtTGgAISFhtumpBvuMgBlPTfPxqbFdNPIpkdXQHI7rTo9hbGW+ZxVd4929L1J3g8t86a+diP2m7V6rhbeMsUIBJj3aRmyBFEBz5btyXBz7NN9ZSKwYQaMK5OmSNpDhdg4LctIPhXOTjljIkdsYiGieIhdLFdR5YkQggb9SoGOpbkeVUPpkwUeDunUhlMkisTn86LbT7/DzPOoatVSbza/Oxbo0m4RyWXzueuIO+vJ0aMqQSpDE6h4cZ074xk4A574FWNtHOY9aMVbcoyFWYgHcyISOvkD09gqlnkTvF76MpK0chKHUFLBC4OVOCDpGzZ9bzqy4Xc5yjuVDLqGAhOknSAY+fLTgc/8KUFb5Yt1lePb3GLs32yDho7gqkqYGc4DA53AbBDbYIP4GmE8WjA1FgF8yRj50kcKsVMshVwWU4SVc9EU/ezv4sEHI6chVrL2iiSPVOiLJyzpDahyyijxkezYe3rWrSxUkss2roya1CLnemvYZ4rtW9Ug7Z28vZ51vrnXCr2W4dhbxRxRqc95LliGPMBFwucDOF2Hmc06cJlwuhpRI4LE8h97OAB0GQPlVuhiPM0aK1ah5ZZUUUVcK4UUUUAUUUUAUUUUAUUUUAUUUUAV5avVeWoBU4/OEWWbJ1xCQIPaRttVdBxJpFjfB2wJNs4yBzxnG+D7h0qR2vXEM5zjMiD5hSf8+ymLgNiIrdFxgkBm/rMMn5cvcBWJChKtOSbsjSdWNKmtLsqbGwt5TqAQt1Oxz7ffzqa3BogB4QpHJgAKruJuBdkQr4lUNMRsMMcKW8229+M+Qq5tnEkZB59RUUKcYydOSTfPmeVJTspXdvsLPaOzbuZUbDqVyAdiGTxoQw3wSuPZnalicSyW4d41SNgCipasFGoDwqx3LEZyx5+dNnG3CxuGORofGfMKfp/xpaT0kWyCf0hwVHhkCJpIUZVNTauuMkdNsVXUnkmuCfy/Qv4dWcdr/NgjwkSpG5lhIYMykKyq2dgpzjTkDGcgbb8jN4PJMsKYi7yHSGlBQONZwdGd2IwfWwcEDpmoHB4/D4QS2R3qsTuCpB0MuMeHBBHUHOKsOC8PuXg1RPIAGYtpfRlj4gqIcqAARnPl1yTXmHbcmu+2r/RNibJa/U9xwo6lIAU7yRz4mJKIEjVhzIY6uWcgAewVuuOERQgADU7buzHUT56idz/0rRDxRxI5ZMSsSgGCuH0IQCDy5MevLmasJrbVMiE7nAyertk/QDVjrg1zXlnWSK1enL6EEc0JXb03+MreHXKifuj4Y5Tn2No0syA8skliR5Zq44ACbxVztGbkjqdDNHpU+zLcv6I8qsu1PCFNp4FAMDJLGBtjuzkgeWV1D41W9lFIv58/ejVl92QD9RV2FKVGtTpN9Su6irUp1NtP6/I60UUVvGQFFFFAFFFFAFFFFAFFFFAFFFFAFeTXqvJoBK7XIXKRj+cukU/skfiBTkz6QT0G/wAKWJ0DXVtvzlmfH9VNvofrTFxAju3ycDSd/LY71Qw11GUizV1yxEa/uAJHlCusU7ASybsAEBUBE5eYLHbOcZxVzbcRUgPE2peRP4Ej29faDVHBxx4reGFlcpoCmdk2YYxmOMEFuXMnfY4Oan27W6flEnklYgjQFUD2hlCDA2+8azprM3aS567ovuDy6xfJW1T7kHtLOSrkbjupDt/UOf8AD/Jqkt+G91GHZWEjqpkE0hVtgNtCAsFyTjUf8KkdobpRE0YIRpNKYZlwqMwMmkcySuRuMAE7+VJbwRLMyxBW8GXkYmTlyXYhCfcCAcYJqrSTVKTfHXoaFKD04JfPYueFSrLpCAIyMCe7GVkHUEE+LYYJ5g49ubXs7aXDxnu2VVGrk5VjqYt6oyFUcgD5fOu4ZPqYNPuYwdDN4MhVLeLGFIxsR5DJFW/ZvgbPEJFmAXSQqYOy5yMsDqBOCc+7HKu6EXOWmv0IcS1FWem2+vMr7yUiaNHDI8eguGHMaigYn738oTkEjw1K4pIRMjZ9TS7b7+v7fYCAehYVi6eML3bkM6Mx1EgnSdmUsB6oLhvhvyr3eRsY/TAodFC92hbGvB1DUcY0sQANjg4b3euGaWl7p314dyJtrflbu+g9XcOqNl/OUj5jFKvDW0vZy/nKYX97JqA/aQf5NSh2smUAy8PulHPVF3VyvvHdyayP1c+yl5+11okUkbymJ0kLxrcJJAcq/eov5VVwceH4itjEReeE1wMujK0XF/OB0kGs1CteLwyKGSWNlPIq6sMe8Gt3psf56ftD/jV4rG+iqvjnENNrO8bjUkUjAjDYZY2ZTj3j6VyHg32gXLCyZOJek3M0saS2bQIgAc4f8qqjGkdc9aA7lmiuWcT7cXEZJjeWTTxgWpQJHqMfds3cR+YJAwzEN5mraf7V44opTNbyxTxTRwNA7RjxTAtGxl1d2IyoJLE4GPdQD7RVP2Z4+buIyGJ4SGKlXKsDjB1RuhKuhzswONjVxQBRRRQBRRRQBXhzgGvdRuINiNvcfrtXMnZNnqV2UUMX5a1z6w71vgUx/wAKn9qIi1nMF9YxsB7TjYfHl8aqbObVxFR0jiZdv1PxJP7Aq74/bNJayohw7RsFPk2Dj61Qw2tGVi1U9NSN+/1FC77VL3Q7xc4U6lwREukbgnGqQjyG3TatPD2tZE1ETy/0dJt4/wBUZBI95apVt2hhZI0meOEBANLeJAVADKgAw2DgajsDsMnJqFxVomRtOtIzsZ7gldj/AKmHw8xsGYDHQGqck7Z7p9WjQgkvTaS7PQpONtaK4SKGLvSwAVGYAEn+ecHkOZAwdvjV0rWUY0R6pXJA3kMKAkhfUQqAuTncdOZNaOAcLtlj70qYoPuE7STAbkjOGWLlyxn+iOdjccRkMB7u3MNodvAFQshB3AODvzyF5A88g15qovN9r/TZdyWpJNKEb2XN2X9voV8lw4jl1esA2GyT4gojGluerSxHQ/WoizyxlTIxdMKHx/NHBCrleS45Ejqc9MyOJRDudIb15UUZxzB7xtXnhQWGMH65tmtG7gQyKIWUZicBcgf95gaSrbhvrkiqlCPp1diWVRQe3/LI9enxyRAmFtYI8ceAdwMMdycEdDkHA5bEar+F4V/KRvLE74aKLB1liAGAYgA5O+4ByTzFeOHz4UxSIoK5AA8JAGCdBG+MknSc41DpVnw+DFxEkh1jGuPG4GMkE7YA8J2G2dPuE6vOqlLfb/vNcipU9Cdv3/BJF7xGX1LeC1XzuZDM+P8AdQYX/wA35VQcb7OTZl9IvJpMxlysIW2Q+ErghMuRgci/WuiYqj7TWmtGxzMTr8x/1rWxl1TvEzMPbPZkDgHYPh3o0RFlbnUisS8auSSoOSz5J59TVh/ETh/6Da/2Kfu1s7I3AeygI6IF/Z8P+FXVWYO8UyOatJrqUx7KW6QTRQRRwCZGRjEirzVlBIXGcajVLN9nYaxsrXvd7OWGVZCnrGEk4K6tgc9DtjrTnRXZwId59mRfWUumjZuIenqyxglW0FBGAWwQM5yeeOVB+zaQxzs94zXNxLHJLIYUMbLEpRIWgOVaPB5ZzkD4vlFALPYjsaOHxygOHaaTvH0IIUB0hdMcSkhRgedM1FFAFFFFAFFFFAFVPaG+7uLz35eeOnxOB8atCaoJB382SMonL2n/AKc/jVLGVHGGWO70RNRis2Z7Iq+xsZN1MxO4RQR7XYuW+YNOEy5UjzBHzGNqoeDQ6LubO2tIiP1WkBx7sj9qmEV5gI2oJPqd4uWarddPsc2jmuYbbGiO4S2YqZDpQqqDoGzl8YyT1yMNzqvj4C97cCa4BC4zHBvIxXp3hPqg8yTjywBtTn2n4BF3byJAhlZl1usetsFgGfSASxC52AqVgoO6tkGfvuehxnfqW9/n8KjnDLo/nYtwxFo3gtX9itm4bDD+Xujqf7sZ8QBHLY+sR+yvTzNVxq4lfEkx0rklYRvpXSRqkDDAO+d9xjO3Kmq24CNQklOtxuM8gfP+kR5nl0ApS7T3cJZmiyzNsxyTpOrddHQYOSuNxmq2Ijkp8ul9e/XsdYeSnVS3fPh7cu5T3GktBoYFDKTjOQMLpPIbIAVYjPQDrTzY3AK93M2sb6JR1xsTqGwOflkA9MovC7yAXMOtcgd53gKkHxMBlw2MkGMHJ6KOe2el2NtC8IEYGjfT1wd87nO+5/8AquMJTzLTls+Pckx0srV17/2UF3wnujpcBlPqtjyyQCR0HlzHTI2q37PcOZCzMFAYLp5M3I6suACwJxjPlUmCNsSRsuoLjSPMEHAGf8eVbuDWzxxBXOW3PngE7LnrgbZq7Qo2mnwX09+PQo1azlGzJ1QrvdgP6LH6j/rUxjVJe8XjiLyyuEjXChjsM53+px+qatVpKKs+JWpxbfpPHZle6M0H5j6lH9CTcY9gYMPhTBSndcWiWSK4R1ZD4SVOdSnmPeMBvgfOmpTXGFneLjy0JK6ebM+J6rGaicXtWlgkjR2jd0ZVdTgqxUhWBHUHB+Fcqtu200lvw5HlkV4BcTcQKnxlLEFSj7jPeHHvJFWiA7DRXLuEfbL3pIaGIareaeMRTiUjuY2kMU4CjQ5Vc5GevUHHm+7ecRkTh8sdukCXNxGqq0oYyK8erS2I20ITk6h4gFXzOAOp1jNc0i+2NTchO7j7g3Po+rvh32dWnvu40/yWrbnmofAe391bwPLcQtLbC+lhedpcugabQumPBJRdhufdQHWKxmkOD7Qp39NYWY7mzkmiLmdF1yRMqqAHxpBB1Mx2HTNL/HPtMluOHcQCaIZrdIGWW1m71SJZVXwOFHiABU4yN6A67RWuA+Ee4fhRQGjiUpWJioJIHJdz7dI6nHSuc8R4qbxJO7klt44QgI06GZmYjxb5CjA6jfzxiukX0eqN1zjKkZG3MYrnPFoCY5VJLGZ4ogdshUUSSHYb76/iRWTj90aOBte76HvshxWWZkhUGR4XyZ2YDETEZWQD1mYZGPMA7Y26UtLvY/g3dRs5yvelWCcgoAOMj845yfh5Uxcqt4SDhTVyDFzjKq8i0Mlc1gIKgXnG0jOCeuCcgAHyJJ5+wZqNH2njPVd+XjX6E4BPszUrr007NkCpyavYtZtgSBk4O1c77SXjMCO5MY1DmrKOvlsuS2dxv78U9NxDKnSDqwSqttk42weR+BpE7UXEpyZFKMeg38IKHJAOxOBtq29u9Z/iEk6ej/X8mh4crVVdFPw3iM0d7GUtXn0RsABJHuC0pzHqccun63kKebXtHc6QRwq4Gd/5W1XnvyMwPzApM7PXbx3aPszmPTojDHUAZcc8Y5nYav5PnXUrK4LRqxXSSM4OxHvBrvATjly8j3xGElNN/NXwKX+Ml1/su5/trT/mKP4y3X+y7n+2tP8AmKuzfpnGtc+8VvVs1opp7GY01uLjdoroj/8AWXP9taf8xSrPd3clzGk3DWaOONvyfe27ZLYAY5k0DbONydzXTSKr+LQYXvF9ZNz7V+8Plv8ACoMTTzRva9iWjPK+5yeyLLeKosZCUkDCMSW6phCFJ069OvUQcBsAkeQrow7SXX+zLn+2tP8AmKoILbRfMufWVnU+1jE2/wAQa6BG2Rmq2AqKSatYs4294630K7hPEJZdXe20lvjGO8eJ9Wc5x3MjYxtzxzGOtVFl9n1rHc3c41M14rJKjEaQr7yBMDI1k5O53q27UcQeCyuJo11SRwyOg55ZUJGR7xn4VzO17TTQ2jzx8S9MmewNw1u6q+h8DMiMgAjRMkGNuen5aRQGy07ARwxOj3ly8KwSQosrqEiiZCrHwqAxVeTPnAFbpOx8NxZ2ccNw4W1Mb280Rjcnu0KK3qlGBB5gYzSaONyoyRJftfx3Vhcyzhijd0ywFlddABRGJ06DyP0z2X7UNbi1jecRQfwKJVDMqr3wkwGGebaRy9lAONt9nyRTl47i5jhMxnNujhYzITk7hdegncpqx+FQ4vsrhB0m5uWgM5uGgZk7tpNWsZwmdOfug7486VuG8ZvLr0OP0yWLvOGSTyMmjU0iSEBsspweWSN8AgYzms8H7SXg9Bke7kk9Ns7t3RlQKjwRFkaIKowfPOc7/AB2uPs+ge1u7Znk03c7XDnKhlkZ0fweHGAyDYg1GuPswjlS5WW5uJDdRxRys3dg4hfWhQLGFXywBj40u9leLXYm4Q8t3JML6KbvY3VAo7qEyIY9Kghs4ySTnf3V1igPEa4AHkAKK90UBHvB+Tf+qfwpMsIu8niUjkHJ/XkYn/wxkfrU7TDKn3H8KUuyMZM7Ej1Y1X4kk/jq+tZWKjmr01zLmHdqc3yG9BiqjtJxjuEGCNTer9AT9R86uKSO3nD3klj0qSoXoCcnJwMDmRz+VWcZOVOi3Dc5wdONSsozdkSuGWyEgyMrOdwpOw68j7+Z3JO+c1dMiE6WVTnlt18qUezb95lGHIZB+h/Cmi2jYeFunI89umTWLhKzcdY+/wCy3iqWSdrkHiCGN9KnSr50gY8LjLKw+ufPalu8v/SJGD7SKMuqgjwg6ANyc7jYnHq526tXGxqAwcMAWB8iNxz9341ze4lMtw4CSRkpiXB0ksMBdxzOD8wPfXFaTUpRT9JZwdPN6uJOtmCPGVLGUKNLNuSEkbfAIBPjIxjYADrtddpO07i1DldBLaEXcjVg5Zgcbc8A/XIpPtLdoe7xJcN3etIUKJEoMnictICSwyM457bY51Z8TP8A2SyjJye93HmQGz8M7fGvVK14qej4FidK7UpR4/sl2DPgMzMzY31E+zOMEY28qeOE3+GVc5Vh4feOYpLBwcDkBufPc70y9m7dnw33FOcnzK8gPcc/Go8HOaxFoor4qEXSzMa68yLkGvVBr6wwRKuoMTqBgFYnx0z3Mi7Z/wB2Wpp4ZPqT3bf4j6fhVJxLa7iO2O8KHPlJEQD+1gVK4BNglTzwR8UbB/GsXDvy61uba/JeqrNTT6IvGXNQLHgFvAWMMEURf1+7jVNX9bSN638TvlghklfOmNGdsbnSiljj24FKHZ7t9cXDwM9g6W9x/JTRSLOF2yvpCov5PPmeWcHrW0URms+zdtFr7q3hj7zIk0RquoHmGwNwfI7VmXs7bMIw0ELCL+SBjU6MdIwR4Rt08qjWnbOzluDbx3MTzgkd2rAnK+sB5kYOQPI+VFp20spZHijuYXkjDF1VwSAvrH2gdcZxQE2HgkC6dMMS6UMa6UUaYzzRcDZT+aNqwnA4AEAhiAjVljGhfCrjDKm3hBGxA51Ctu29lJjRcxNl44xpbPjlBMaf1mCnA9lbbntZaR6+8uI07uQROWbAWRhqCMTsCRvQEqPg8KmPEUY7oERYQDQCNJEe3hBG22Km0vW/2hcPcoFvICZGKoA4yWBAxjpuRjOM52pgFAZooooDw/KqDsxEA8jeYH0kl/z8KvzVD2XbKsepL5+E8oH+NVKsb1oPuTQdoS9hgry4oZsDJqtn40BJ3QBLkZAH/uPIDnvnp7qmqVYU/wDZkai5bFBBYsl1Iq41AlxnbUrkt/6iR8PlaDiA65yNsHY1V9pb1oSr4BKnVrHMHfUGHPQcY69M+daOP3/jjZebjP0B3+lfNVmqWby3xNeNN1cubl9iyW9jk1AMpYBsLn1tOxAJ2ODttnG+aVn4eHhDmPvXlZZCoIA0gBQuWwNgB+PlVlZzlbWOGVSU7sd26HSynT6yNyDA9eec5qHC47ruzrcxMF8GUYq2kocKRjbmAceE+yvJzi0rPXjwZNSjKDdtvoQu1wkaKJUwu+k+DW3JhgHUADz3zS1cQ3LMfy4Ohlye5B9RTg+sc+tjnvoGaYuI3yMwRpFDqNWASDqIO6kjHUbnJGScbGp3B+EKJdzln70SKTldKMI0wOWSQzaveOXL2EpqPDbiizJwhH1XuVnAuzd3cvp9JRVCgsxgBPUADDc+fM9DTrZdmr6JAiX0YAyf/wAReZOSf5WpFoFhuFC7Bhpb3galPwwR+tTFqrZwMVlzNLNxMTF1XKWVf68Bd/gfiH6fH/dB/wDLR/A/EP0+P+6D/wCWmPNFaJSEbi/CL5fEb2NiAGGLVRvGdQ/nKwOF3qTgC9j8eGDeir97Y7d5yzj9qnDiEQZDnp+HUfLNU25SE/eXVH8V3B/8APxrKr3hNvs/rqWqbvG3dEiCwuxDMsk8c7shEWqHu0DaSPyihzrUkjPLYHzrnnBuxd0t5bSR2C8PeOQNczQ3AaKVAPEiW6kkB9vLFdcR8gGvVaidyqcZ4X2L4ibi0aaF07qaYyFJIFiQShwr20MeCAMgkt4iehq07PdmrxIYbaSwgT0aG4T0kujszSI6qbfSQV1FhqL9M9a6nisYr0HMJOxlzHwjh6RW6m4tZ4J5YgyIXMZfUO8zpLeLOSfOor9j72ZpJJLYIZOKWtyU7yNwIY1w5JyASORGMnoCNz1nFZxQHKeM9hLl4eIhIF1z38U0PijGYlKamyW8OPFscHc7b11VaMVmgCiiigPBpe7IsNLgcsufnPPt/nzphNKXZicrctGeRjJ+InlwPiCT8KqVpWqQ7k9NXhL2GTibERsV3IGfh1+lInaON4J0u1kOh8K48s5wc+W5+XtrohFJ1xAO9lhcd5EWGEO+nOG2/o5P0qp4jTvZ+xZwM8sn9eq5GnsrwVLpPSJz3pLHSGOQANuXz2+edq1ScCEOWUkxpMVVSc6VJCgKSc41ZGD0arTszAkEphh1GIqZGDZOh9SqACejDO3/AHeRzrd2lXRG+xKS7Ng4w2wzk7DI+oHnXFSlSlhsyWx2qs1XaT327GvikCxWeknxOQRjbxnBJGOnP2nfqaorXh8wVpVSQ7DAQZ7xQwOn2Hc4bbrXrs7YS3UiiZmKW/gIP3jgEAnYkkEE0/NF4cDbbA25eW1ewwsa7VS1kloczrToXp766nIrThzynIA7x2dzvnQMAlmJ6ADGMHmo5YqzjheFwV2AIGwJHiIUAAb4yQBjq3mTmZaTGwvZI5ypjucd3Pp0lWQEm3bOc5HiQ538Q3IFZ4ZetcX0SRriJCXceSKMR56ZL4IHPA9hrPq4RuUI3d29TRWKc1KVvSlpcjcSvnRzk6ZeZG2VTUCcj27Z9wAzuTczyySqq9+2rTrIXA0jTlSSuCdx1571L7ZcJ76NQiqZgw0knT4ScMCfIjpv0qutOFehxeJu8mlIHkCxwAi+zYZPQL7Klq4edKTSbtYgVSnUpRe0r7fOA0cDvu+gR/Mb+8HB+oqxqDwewEMKRj7o3PmScsfmTU6voKd8ivvYxp2zO2x5IpQ4pdrbzeJgI2Yv4jjSyJo5+Tao/iD1OzgaVu0brHMGEet3UL4twFRic4P5pbV7geVVMal5eYmw/wDtYn9mONx3EQZCCcAlQfVLKGKkc9iauqQ7W/nSZwiBMyoniCklSneZOk5Jxk46e08nKxu9a+RGzDyPl/iPYa9wldTjle6Pa9LI7rZkuisVmrpWCiiigCiiigCiiigPDnApMtrgi7DhHIYxoD/SDPqbHPThiM/0fLemriM+lCT7v8/h8aUJHDXFtpHhMh3z1GdIHuDBveB7aycdO04rkXcLFtS6/oeRS7xH8nfRH/WLj9ZM/XB+lMQqi7VQ4EUv+rkX5OdJ+uKt4tf483JpkWGaz2fHQj9kJPyt6p5rct+yUVV/9J+ZpkeIEYIyPI0rcLbu+JSj7s6K/wAQox+EnzFNYNd0GnCx5XVp352ZrgtlQYVQo8lAA+QrbRRU6SWxAUHajsjFex6ZCy+TJjII3BGQRkEZBqJ2IkCI9rIix3FuQJdOwkDepcrncrIM8/VYMvQU04pf7T8HclLq2H/aoM6RnSJY2IMls58mxlT911U+eeVBJ3sdZ5WtfQ2dpovCjDZg4APXxAggH5fKqnBn4soPqWyaj/vHGB8hv+tUybjEdzDbyRHKO+rfYjQDqRl6MreEjoRitXYmPW1zPz7yVgOuFU4A92nTWbKObEtdvsW4Sy0b9xqAr1WMVmtUpAaV+0851aRuuhtfuyufhgn5Cmc1UX9orOQVzqB39h06h8f8Kp4xNwsuZNRkoyuyvuLQrLMV9b8kyE9TGTt+A/8A6GrJGCurg+CQAY8ickH64+NaUiHeqerRtt03C8/2cVvitBJbheXPGN8HUcHfrneoKaeuX2JJvmWaGvVarcHSNWNWN8cs9cZrbWmVQooooAooooAooooCh7QgsAFx4d9+WQMjPxA+ZquithGtoDqGJGzjHrEkeLbf4VccVjOoEciMEVXJJGVVZXClJC4ycZUnUce7JBHPbyrFq61ZLj17ov0naC5f0xmWo3E7QSxMh+8CPj0+tb4XyM+e++30NemrYklKLXMop5XcT55CrWs/5rBH9z7fQ4FN6mqC9ssiWP26l/W3GP1gatOE3XeRIeuMN7GGxHzrOwjcJypvv+CzXtKKkidRRRWmVQrBrNeSaA552pQ2M8s6A9xMMTDkIrhwFW5AzjS+Ar466W86bOydqI7VAOuW+BOAPkBVD2zn1RMmAQ5YEHcNgaAD78jb2VK7LXDWkg4fO2rSmq0kO3eQrgNGfOWLOD5qUbzxnYeUaleclw0LlVOFGPX8DbRWKzWiUwqt4rGfCQM7lT7mGPxxVlXkio6kM8XE9i7O5SQXAZoD5hl325A9Dz2qZwYnut9iGYfI+ypjQjbbkcivSgCoadBwd7ncp3Vj0KzQKKtEYUUUUAUUUUAUUUUB4aMEYI2qCOBxZzo655nn/kVY0VHKnGWskdKTjszyorJrNYNSHJXcQUq6t0OVP4r9ahcEbu55IuSt+UQH27OPgauLuDWuPiPeKhy8NzJG4OGTPxDbkVn1Kc41c8fnBliE45Mr+cizoryK9VoFcK03MmlSfIGt1R7yLUuPPH0Oa4nfK7HsdxI4ipe6t4/ahP7eoj2bLTP2k4GLmHSrd3KjCSCUDJjlX1W9q81Zeqsw61HXgKm7WXPqYwPchUfjmr4CqWBpOmpN8WW8VUUsijwQr8M7fW+jTdzQ2twhKTQyyKhV15lNRGqNtmVhsQR7amfx84f+nWn9vH+9VybVSclQT7QDR6Kn5q/IVoFMpv4+cP8A060/t4/3qP4+cP8A060/t4/3qufRU/NX5Cj0VPzV+QoClvu10JtLme2miuDBE7kROsgyEZlDaScA6fkDSd2d4FdvbWt9/Ccvfy93LIszBrdlk37kRbBTvpBB5g+zHSHskKldK6WBDDAwQRgg+YwaT7L7KLZHjzNcyQRP3kVrJJqhRxuCF05IBOwJPPrQEG7+02ZVnuUtVaxt5zDJJ3uJTpdUaSOPTjSGYbE5qda9ubmeeT0azE1tDceju4lxIWXAeRIyMFFJ6tmtl79l9vJJITLcCGWXvpbZZAIXkyGLMunVuQCQGG4rZJ9m0BuGkEs6xvMJ5LdXAiaYb62XTq3IBI1YOKAj8P7cXVxMxhsxJaLctbtKJR3nhOlp+7047sH25xWqw+0WSVoIu4UXL3k1tLHrJEawDXJKDpy2FKkDAzq51OH2bwC4MoluAhn9JNuJMQ9/nPeaQurnvp1Yqh7E2kdzxriN4qlO6f0cKTn8quEllAxgahEvmeeaAs+D9vp5+IGxNsEliZzctrJRYhpMTxnGWMmrkcYp5FKPDfs3gguEuUkm9IV5XkkLKTL3uNSTeHBQYGAMYpuAoDNFFF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3056" y="1483424"/>
            <a:ext cx="3893439" cy="4994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80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More About: The Mandible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3549" y="1986168"/>
            <a:ext cx="5181600" cy="4351338"/>
          </a:xfrm>
        </p:spPr>
        <p:txBody>
          <a:bodyPr/>
          <a:lstStyle/>
          <a:p>
            <a:r>
              <a:rPr lang="en-US" b="1" dirty="0" smtClean="0"/>
              <a:t>The mandible </a:t>
            </a:r>
            <a:r>
              <a:rPr lang="en-US" dirty="0" smtClean="0"/>
              <a:t>is the bone of the lower jaw</a:t>
            </a:r>
          </a:p>
          <a:p>
            <a:r>
              <a:rPr lang="en-US" dirty="0" smtClean="0"/>
              <a:t>This is the only part of the skull that you have a useful ability to move</a:t>
            </a:r>
          </a:p>
          <a:p>
            <a:r>
              <a:rPr lang="en-US" dirty="0" smtClean="0"/>
              <a:t>Not an easy bone to repair and not a fun bone to rehabilitate</a:t>
            </a:r>
            <a:endParaRPr lang="en-US" dirty="0"/>
          </a:p>
        </p:txBody>
      </p:sp>
      <p:sp>
        <p:nvSpPr>
          <p:cNvPr id="5" name="AutoShape 4" descr="Displaying X04089_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4519" y="2046132"/>
            <a:ext cx="6601177" cy="321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33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www.youtube.com/watch?v=TSLw3aTpPfE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62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Spine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next part of the axial skeleton that we will be learning about is the </a:t>
            </a:r>
            <a:r>
              <a:rPr lang="en-US" b="1" dirty="0" smtClean="0"/>
              <a:t>spine</a:t>
            </a:r>
          </a:p>
          <a:p>
            <a:r>
              <a:rPr lang="en-US" dirty="0" smtClean="0"/>
              <a:t>The spine is just a multifaceted </a:t>
            </a:r>
            <a:r>
              <a:rPr lang="en-US" b="1" dirty="0" smtClean="0"/>
              <a:t>vertebral column </a:t>
            </a:r>
            <a:r>
              <a:rPr lang="en-US" dirty="0" smtClean="0"/>
              <a:t>that consists of 26 individual bones</a:t>
            </a:r>
          </a:p>
          <a:p>
            <a:r>
              <a:rPr lang="en-US" dirty="0" smtClean="0"/>
              <a:t>These include 24 vertebra, the sacrum and the coccyx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2" descr="http://www.seriousinjurylaw.co.uk/assets/Uploads/_resampled/resizedimage300381-Spinal-column-L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054" y="1496441"/>
            <a:ext cx="4111625" cy="5221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6893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Spine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spine is designed to support the body’s weight and help us be able to move while upright</a:t>
            </a:r>
          </a:p>
          <a:p>
            <a:r>
              <a:rPr lang="en-US" dirty="0" smtClean="0"/>
              <a:t>For this reason, the spine is not just straight and rigid</a:t>
            </a:r>
          </a:p>
          <a:p>
            <a:r>
              <a:rPr lang="en-US" dirty="0" smtClean="0"/>
              <a:t>The spine has 4 distinct curves that are designed to allow for maximum support and movement</a:t>
            </a:r>
            <a:endParaRPr lang="en-US" dirty="0"/>
          </a:p>
        </p:txBody>
      </p:sp>
      <p:pic>
        <p:nvPicPr>
          <p:cNvPr id="2050" name="Picture 2" descr="http://www.surgicalhospital.com/services/anatomy/spine_images/spine_mai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687" y="1825625"/>
            <a:ext cx="5429799" cy="3953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87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Spine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cervical curve </a:t>
            </a:r>
            <a:r>
              <a:rPr lang="en-US" dirty="0" smtClean="0"/>
              <a:t>balances the weight of the head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thoracic curve </a:t>
            </a:r>
            <a:r>
              <a:rPr lang="en-US" dirty="0" smtClean="0"/>
              <a:t>helps support the arms and the thoracic organs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lumbar curve </a:t>
            </a:r>
            <a:r>
              <a:rPr lang="en-US" dirty="0" smtClean="0"/>
              <a:t>balances the weight of the upper body when standing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sacral curve </a:t>
            </a:r>
            <a:r>
              <a:rPr lang="en-US" dirty="0" smtClean="0"/>
              <a:t>helps support the organs in the abdomen and pelvis</a:t>
            </a:r>
            <a:endParaRPr lang="en-US" dirty="0"/>
          </a:p>
        </p:txBody>
      </p:sp>
      <p:pic>
        <p:nvPicPr>
          <p:cNvPr id="3074" name="Picture 2" descr="http://0.tqn.com/y/pilates/1/5/B/A/-/-/4-spinal-curvew-ada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11" y="1965706"/>
            <a:ext cx="5088968" cy="407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3061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Spinal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spine is not set and developed when humans are born</a:t>
            </a:r>
          </a:p>
          <a:p>
            <a:r>
              <a:rPr lang="en-US" dirty="0" smtClean="0"/>
              <a:t>If you notice fetuses have a distinct “fetal position”</a:t>
            </a:r>
          </a:p>
          <a:p>
            <a:r>
              <a:rPr lang="en-US" dirty="0" smtClean="0"/>
              <a:t>Also babies cannot support their own heads</a:t>
            </a:r>
          </a:p>
          <a:p>
            <a:r>
              <a:rPr lang="en-US" dirty="0" smtClean="0"/>
              <a:t>These situations are because the spine is not fully developed when you are born</a:t>
            </a:r>
            <a:endParaRPr lang="en-US" dirty="0"/>
          </a:p>
        </p:txBody>
      </p:sp>
      <p:sp>
        <p:nvSpPr>
          <p:cNvPr id="5" name="AutoShape 2" descr="data:image/jpeg;base64,/9j/4AAQSkZJRgABAQAAAQABAAD/2wCEAAkGBxQQEhUUEBIUFBUUDxUUEBAVFBAQFA8PFRcWFhUUFBQYHCggGBolHBQUITEhJSkrLi4uFx8zODMsNygtLisBCgoKDg0OGhAQGiwcHCQsLCwsLCwsLCwsLCwsLCwsLCwsLCwsLCwsLCwsLCwsLCwsLCwsLCwsLCwsLCwsLCwsLP/AABEIAOEA4QMBEQACEQEDEQH/xAAbAAEAAgMBAQAAAAAAAAAAAAAAAwQCBQYBB//EAD0QAAIBAgMFBQYFAgUFAQAAAAABAgMRBBIhBTFBUWEGEzJxgSJCUpGh0RQjcrHBouFTYnOCkiQzQ8LxB//EABoBAQADAQEBAAAAAAAAAAAAAAABAgMEBQb/xAArEQEAAgICAgEEAQQCAwAAAAAAAQIDEQQSITFBEyJRYQUUMkKBM5EjQ1L/2gAMAwEAAhEDEQA/APuIAAAAAAAAAAAAV8VjadJXqTjHzer8kVtaK+5XpjteftjbVVu1FFeBTn5Ryr+qxjPJpDqrwcs+/Cu+1i4UZf8AKJT+qr+Gkfx1v/qGUO1kPepTXk4y/kmOVVFv4+8epiWxwm3KFV2jUSfwyTg/rvNq5aW9S5snGy09w2JowAPQAAAAAAAAAAAAAAAAAAAAAAHjYHNbX7RNtww/lKrvS/QuPnuOTLyNeKvR4/C391/+mjjh3J5ptyk98m22/VnHMzbzL0o61jVY0sRwy5DSvZn+HGjs8eHQ0dlathE+BGl4usbP2vVw7Sbc6fwSbvFf5Xw8jfHntX36c+biUyRuviXX7Px0K8M1N3XFcYvk1wO6t4tG4ePkxWxzqyyXZvQAAAAAAAAAAAAAAAAAAAAAOS7SbXc5OjSfsrSpJe8/gT5c/kcefN/jV6nD4vj6lv8ATWYakcb0LS2FKBaIYWlK4FtK7YMqs8sQljJAVq1K4aVlVwuKnhqmeH+6PCceT69S2PJNJ8IzYa5q6l3uDxMasIzg7qSuua6PqenW3aNw8C9JpbUpyyoAAAAAAAAAAAAAAAAAAAGq7RbR7il7Pjm8sOnOXp9jHNk6VdPFw/Vvr4chhKB5vt7lp02dKgX055slSsPSvschtMQxKpYthLG4SwmEwpYiJEtKy2fY7HZZyoy3SvOH6l4l8tfRnXxcn+Lh/kcPiMkf7dedryQAAAAAAAAAAAAAAAAAAAOG2/iu+xDS8NP2I9X7z+enoedyL7vr8Pb4WPpj38ylwdIzrC+SzY5LI0059+UEzOWtUZCzxkJRyYTDByCWMpBMQq1pELwowxXc1YVF7k03+nc/pctjt1tEpy4++OYfToSTSa3NXXkes+amNTpkAAAAAAAAAAAAAAAAAAMKsrRb5Jv5ET6TWNzp87wntO74tv56nkz7l9H6rEN5hUaVcuRZnItMsohWmzOW0QibKrsHIJ0jlILRCNyITpHOYTEK1WQaRDW416ENavofZPE95haTerjHI/OGn8I9TDbdIfOcunXLaG3NXMAAAAAAAAAAAAAAAAAEeIV4y/S/2It6Wr/dD55gHuPJ+X0U+m6oMtDmvCWciZlWIQSZRpCObC0IZTC2kTmQtpg5hOkc2Ewr1CF4VMRC4Xh0n/55i/8Au0XwaqQ8npJfSPzO3i28TV5P8nj+6Lw7M7HlPQAAAAAAAAAAAAAAAADxgfPKlPu61SD92o/k9V9GjyskdbzD6HFbviiWyoyIUtCVsK6YyIWRTCYVq6dtN7aS6Nu12QvEocTTUXlU2pcLpNSe+xMrVncbU6eIu7PRp2a5Mq00mvclDxwBtHOkQtEstjYj8PiITekc2Wf6JaN+m/0NcNut4Y8rH9TFMfL6Wj1Hzj0AAAAAAAAAAAAAAAAAAcl2xwmSUa63O0KnR+63+3yOPlU/yer/AB+X3jlQwldNHJDttVadVBTqw764T10ztcI9PGkBotu4SUp05QqWvUV+cdH7S+SEujFbUTEwqYibjWSbTbjaTSsm1xt6kS0iN18Nnh9RDK3hZdMmVIlg6ZC21WvRIXrLtOzOP72ik37cPZn1t4X6o9PBftV4PLxfTyTr1LcGzlAAAAAAAAAAAAAAAAACLE0I1IuE1eMlZrmiJiJjUrVtNZ3D5ztnZ1XBT1vKm37FTn0lyZ5uXFNJ/T6DjcmmeNT4lRW03JpGLp+nry2tB2tfju6ksZ02VLVFoYz4Q1mRK1WtxEnw38L6lXRWGlrUJZ885XdrJJWSRG20fhtNn1rkwxvVtVNFtsNPctwI6lIhMS82ZjHhquffF6VFzjzXVGuLJ0t+mfJwxmpqPbvKVVTSlF3TV01xR6UTuNw8GYmJ1LMlAAAAAAAAAAAAAAAB4BTrbVow8VWCd7WzJu/KyKTkrHy1jDkn1WXsK9LERcU4VIte1HR3XVDdbx+UTW+Od+YcF2o7N9xNSpN5JN5eOSS1yt8uXkzhz4uk7j09vhcv6sdbe4VsNKqtZxzSaspKyUY8l/Jg6dVb/AaR1d3xNKuXJE7RV9Ssr1UasCjeJazGkNqwi2LRlVbS0inZy5vkvuTEKZLREOmp4CMVuv1ev7l9OTvtKqaRCNvXAG1atRuRK9bLGwNqdxPu5v8ALk9H/hyfHyf9+Z04MvX7Z9OXmcbvHevuHZJne8d6AAAAAAAAAAAAAABW2lVlClOUFeSg3Fc3YreZiJ0vjiJvET6cPTppxyTSnF6xmtHd68Nz14HlzO/b3vXpYw9CcbWlmt4X4Zx/3ImO0elb9beJWcdjXVoShU8cJRmpfFBO0vVJm85O9JifbmpijFli1fUtb31OK1erWi0Obw7utplhRxNo5lu1ImV+m51LNYtMjsfS0jq1CJlatWj2lirbtXwXN8BHlvrUN92bo5acedk31k9W/m2Xq4s8tvORaZYRCMqs9QHk4ghr8XSuRLasuj7K7RdSDpzftU0rP4qfD1W75HocfJ2jTyObg6X7R6lvjocQAAAAAAAAAAAAACHGUs9Ocb2zQlG/K6auRaNxMLUnVol89wVVK6s42eseGnGPR8jyZ9votbiJX44mxMTpnNNsKk23db18n0fTgItqdpmsTGpXMJ2WweJaquM1NLLKGd/lvkuNuR2UxY7xuHBk5efFPVrtqbHr013VOlKUFa9WOW3d31e/xWvpvOe+C0T4jw7MPMx2jtadSrVMJOmrqhONNKym4u3nz9WjOcVojem9eRjtPXt5UqlfO8tNOTeiitW/QziJmdRDo3WkbtPhJX2H3UvzHecad5reoSlugubtbXqa3p08OenJ+ruY9NtgVlil0KQrk8ysuoSziGOcJ0zjII0zbCFasgvCDZ2J7mtCfDNaX6JaP7+hfDfreEcjH9TFMO/R6j596AAAAAAAAAAAAGM5WIlMeUNStZXImy8V21e0OztKt7cG6cpa5o6xb5uO4yvgrfy6MXMyY/E+YcLXrTpeJOUb2zxTa/8Ap50xqXuUmLw2GxsQqivfjYKZY03FKbhLNB2kvk1ya4o0peazuHLekXjVnRbOx8ay5SXihfVdeq6noY8kXjcPJy4pxzqVuxoyV50qdJSqZIRsm5SUYptLXVldRHlfte/27mXEVajqybe+Us8+je6PorfQ8u9u1tvex0ilYhO42RBtXq1bELxCvhcS5yaS0W99RC1qxENpAljLJyCENRheGuxBDWI8PoGy62ejTlzpx+dj1qTusS+byxq8wtFlAAAAAAAAAAAAYzV0/IENROtdXbtbgc02dta+YMJUnUw8+7ftXmqfpwv53L13NPCmSK1zRv05qrapBuumvdhR3PNe2tuN+BwT+3q1+2Y6NJSqPDVbWSjLxRTu11flxKenVMd67dLQqpoly2jSaN4tSg7SW5/w1xRetprO4Z3rW8dbNthduR3VVkfxb4P14ep2U5FZ8T4cGTiWjzXzCLtRi/8Ap0oNPvakYJp3TWsnr5RJz31Q4ePeXz8NNh6Kiv55s8+HqWs9qAhptq18q03t2XmysujHC5suhkgiYZ5J3K5clm8bCdIKsiFohSqshrDtOys74aC+GU1/U2vo0engndIeDzY1mltzZygAAAAAAAAAAAixNdU4uUty+reiSK2nUbWpWbTqHKYpxUW5yu7vS+iXI4bWj29fHWfEQ2fY+7oOXCVWbh+lPLf5pnVg/scPN19WYRbb7OOpNVaM8s4tvu5eCUmmm+aepTLg7TuPa/H5nSOto3DhMRhJUasniYyhOXF7pb/C1o0cNqWr4mHt48tL1+yVvZeNUXlvePuvl0KwZKfLoaNa5pEuS1UzgmTranbSjWwNneLas724N9UVmJ9Na3j8JovQhEq+JrWRC9a7lo8PHv61/dhousuL/gh0WnrV0KjZFnKwkyEsJSC0QgqMLQryRC7rex8vyZLlUf1SPR40/Y8Tnx/5W+OhxAAAAAAAAAAB5cDmu0G0HVtSoauM7zne0VZPRc3qcmfJE/bD0eJh6/ff01G08I1TV5K70fO703nNNfTupkjczEenbYPDqnTjCKsoxSXoelWNR4eFe3a0zKcsqir4eNRZZxjJPfGSUk/RkTET7TW01ncTpwm3tjxwlT2Y2o1H7NtFTn8PTi1/Y8/Pi6zuPT3OHyfq162n7oVcNiHF2b8n8S+5g6rV22lHElolhaiSVYnasVValaxRpFWi2njHKWSHif8ASuZDorXUN1snBKnBacC0Q58l9yuTQUhDMLQgmyF0M2JXhGyB1PY5/lz/ANT+Ed/F/teP/If8kOhOpwAAAAAAAAAABpO02KlGEacG1Ko3dreoLf8Aul6mGe81r4dfDxxa+7eocdjsUqMdE04+Jc0efMvbpTt5+Gx2JgauLnCVSMoUYSU7yTi6rWqSXLTVnRhxWmd29OPlcimOs1r5mXdHe8V6BS2rtKOHhmlq3pCC3zlyX3KZLxSNy1w4bZbahymMxU8TpWl7PCktIrz5vzPPvltf36eviwVw+a+/y12L2a0vy93wtvR80+Blp1VyflVp4pxeWWjIX6xKx+MJR0a/aW0sq01k/Cv5fQhetE3ZvZzbzz1bd23zLRCmbJqNOryWRfTiidoZIovCvUQXhWqELwgkyF0cmE6dX2MX5c/9T+Eehxf7XjfyH/JDoTpcAAAAAAAAAAAcz2nllr0X/kn9HE5OT8S9HgxutocxtCCrV4yd8qmu9Ud7gnfTqcsTE23L0/NcUxHt9HwuIjUipQd4taP+GuDPTrMTG4fO3rNZ1KUsqgxuKjSg5z3JerfBLqVtaKxuV8dJvbrDjamevN1au9+GPCEOEV/L4nm3tN53L28da4q9as40rMppbt4WXTuTpTs1u0tnqa5Pg/v0ImG1L6c6sJU1V2mm7rRq3Boq6u0PcFsqUp3nd+YRbJEQ7PAUFFJLka1h52S25WKqLWUqrSRk1hBUC8KlUhpCrNkNEcmE6dn2QhbD3+KpJ+ieX+D0uNH2PC507zTDeG7jAAAAAAAAAADSdp9lyrwi6Vs9OTaT0zxa1jfhuT9DHPjm8eHXxM8Yr/d6lyeycS6dacKsHGWnsyVnZ8eq0epwRE1ny9fJrJWJrLa/ip0KydGzjNe1B3s3z6PqaVyTSfDmthrlp93uG5p7d+OlJPo1JfWzOiOTHzDinh2/xnbVY3HfipppNU4+FP3pcZP9l/cwy5fqTqPTrwYPoxufbOSUUU9L+Zlq6mNipZbq/BGe3TFJ0v4WvctEsb115SVoiVay1uKoa5o719VyZV0VlnhasZcLNb1yYVtEr1OZaJZWqlc7ltqRCCbKS0hXqMhpClVkQ1hVmyF4RSkEz4jb6PsnD91Rpw5QV/N6v6tnrUjVYh8zmt2vMrhdmAAAAAAAAAIa+JhBpTnGLk7RUmlmfS+8iZiPaYrM+oSkoaPtRsWWIjGVJpVafhb0U4vfBvhzMc2LvH7dfE5H0refUuWnHEwaz4erdcYxzr0aOKcWSJ9PVjNhtHizOWNqTeRwnC61zRcXl42uVtuPaaxT3WdtpRioIemVp7SqY7FWRWZa46KGysPTqNzqpO+kE+C4y8ya6XyzaPFViMu6nlvdb4vnF7vUifEo/uq2lOpdF97YTGpRVYlJWrLW4mDi80d6+q5MhvXz7WMLilJfuuKfIlS1dLKqE7U0xlMhMQr1ZkLxCnVkQ0hVmw0hb2Hhe+rwjwzZpfpjq/t6muCna8Obl5OmKX0c9R869AAAAAAAAAeAcLtzEqri57kqUVTs05KXvSem7el6HByLbtr8PZ4ePri3+UmyduzpySeaVLc143DlKD3tdCMXImJ1Po5HCraN1/udhhsVCqrwkpLpw81wO6tot6eRelqTqY0yxFeNOLlN2UU230JmYiNyVrNp1Dj54h1ZyqS4+GPwwW5fz5s83Jfvbb2seL6dIrCHF4tRRnMtqU247bW1XUbhB/qfwrl5h1VrpXw20alPxe0ufFfchOolu3tDMo5rppKSumm4Pjrw4+gmJj2ziI+G4wOI0JiWV6r7lcmWMIK0bkLxLUYtODzR4eJfEvuQ3r5WMHtBTV0wramlh1QrpDOYWiFebIWhDMLQ6rsPhPZnVa8Tyw8lvfz/AGO7i01G3kfyWXdopHw6k63mPQAAAAAAAAHgHzjHYedCvWjO/wCZWlOnO8od5GpJy091tXs106nmZqzFpmXv8bJW+OsR8fDY4KkkjKq2Sy2qSTzQbhL4ou3z5mtZ16lz2+6NWjajjq9WtLLUm3CLvlslma4u28i+W9vEtcWHFj+6seUdarlRm1iNuT2vtCVSXd0rt+81rlX3EOisREMMHsaaXhfmSibw2OxtgyxOIVJp5I+1WfKC92/N7vnyNMNO9mHJzxipv5+H07HbKo1oqNSnFpK0dLOC/wArWqPQtStvEw8Gma9J3WXEY3Cfhq0qeuVawb4we7Xjy9DzstOltPdwZfrY4n5WqNW6KEwkbCFatTuQvEqNKl3cnZey9UuT4oNJncLM3cKQhkQswYSi7tzlGEd8pKK82WrXtOkXvFKzafh9LwOGVKnCEd0Ypedt7PVrXrEQ+byXm9ptPysFlAAAAAAAAAB4BXx2DhWg4VFdP5p8GnwaK2rFo1K+PJalu1XJYujPCytUu4e7Vto115M87Jimk/p7OHNXNH4l6sQnuZltr0YuSWrZJqfTSY6q6slCnvb38lxZDaI6xuW02dsinRWi14t6tvmy2mFsk2l7iKkpSVKirzlolwXV8kia1m06gmYpXtZ1mxNlrDU8t80nrUn8UvsuB6OPHFI08bPmnLbctgaMHPdscBnpqrFa0r5utN7/AJWv8zn5OPtXf4d/AzdL9Z9S5jD1TznsWhcjUJZ6etgRziEsJIJRyQSimQmG87G7PzSdeS0jeNPz95r9vmdnGx/5S83+Qzf+uP8AbsDteUAAAAAAAAAAHgGk27tapQqU4wjG0oyk5Sv7TTSyRaej136+RhmyzTWnXxuPXLE7lGtvNq0qKd96U01brdGf9VH4a/0Mx6s0eMwrqa0qcaT6Tco/8LfsznvNbeo07MU2x+LW3CtPZNaSs5R+T+5SKS3+vSF3ZmzY0dXrJ72/2LRGmWTJN/TDamNy6R1lJpRit7b0SRX3PhalYiNy6Ps7sn8PDNPWrNJ1Hy5QXRHoYcXSP28jk8j6tv1HpuDZzAGMo30e5qz8iJInT59tjZzw1Vr3Ja05dPh819jzc2Ppbfw+g4ueMtP3CvCqYuiYTRqEqaZOYNMXMJ0jlMhOkmDwkq01CO9738MeLZpjpN50yzZYxV3Lv8Lh1ThGEd0VZHqVjUah8/e02ncpiVQAAAAAAAAAAAQ4rCwqxy1IxkuTSfquRE1ifa1b2rO6zpzmM7OThJywsk4v/wAU2/Z/TN306P5nLk43zV6GHnRrWSP9qNX8RSV6lCVucbVF/SYTivX4dNcuG/qUVPa99xTtLX6OyrjW9xEztMY9MOzOFdXGKc9VSg59FN+zH95fI241d23+GHOv1xdY+XfnoPFAAACrtHAQrwcJrqnxjLmil6RaNS0xZbY7dquE2lsyph5Wmrr3ai8Mvs+h52TFak/p7uDk0yx+1SMjJ0PXVBpj3gTpPh6EptKKbb3JFq1m06hlkyRSu5dvsTZaw8ddZy8cv/VdD0sWKKR+3hcjPOW36bM1c4AAAAAAAAAAAAAAB4BqtqbAo19Wsk/8SGj9Vul6mV8Vb+3Ri5WTH6nw5yt2UxCdoTpzXCTcoP1Vn9Dlni2+JejX+Rx6+6HSdn9kLC07XzTk71J83yXRHVixxSNPO5Gec1t/DamrnAAAABhVpKSakk096aumRMbTEzE7hocb2Wpy1pycOnij9dUc9uNWfXh24+fkr4t5a99k6nxQ+cl/Bj/ST+XTH8jT8SsYbsnZ+3NeUU39X9i9eL+ZZ3/kZ/xhvsBs6nRXsR1e+T1b9TppStfTgyZr5J+6VouzegAAAAAAAAAAAAAAAAAAAAAAAAAAAAAAAAAAAAAAAAAAAAAAAAAAAAAAAAAAAAAAAAAAAAAAAAAAAA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7077" y="1918525"/>
            <a:ext cx="4095179" cy="409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2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Spinal Development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parts of the spine that form during fetal development and infancy are thoracic and sacral curves</a:t>
            </a:r>
          </a:p>
          <a:p>
            <a:r>
              <a:rPr lang="en-US" dirty="0" smtClean="0"/>
              <a:t>These are known as </a:t>
            </a:r>
            <a:r>
              <a:rPr lang="en-US" b="1" dirty="0" smtClean="0"/>
              <a:t>primary curves</a:t>
            </a:r>
          </a:p>
          <a:p>
            <a:r>
              <a:rPr lang="en-US" dirty="0" smtClean="0"/>
              <a:t>The parts of the spine that develop until months after birth are the cervical and lumbar curves</a:t>
            </a:r>
          </a:p>
          <a:p>
            <a:r>
              <a:rPr lang="en-US" dirty="0" smtClean="0"/>
              <a:t>These are known as </a:t>
            </a:r>
            <a:r>
              <a:rPr lang="en-US" b="1" dirty="0" smtClean="0"/>
              <a:t>secondary curves</a:t>
            </a:r>
            <a:endParaRPr lang="en-US" b="1" dirty="0"/>
          </a:p>
        </p:txBody>
      </p:sp>
      <p:sp>
        <p:nvSpPr>
          <p:cNvPr id="5" name="AutoShape 2" descr="data:image/jpeg;base64,/9j/4AAQSkZJRgABAQAAAQABAAD/2wCEAAkGBxQQEBUSEBMVFBUVFxQYFxcXFxcTGRccFxgaHBoXFxcZHyohGRolGx8YITMiJiorOi4uFx84ODM4OigtLi8BCgoKBQUFDgUFDisZExkrKysrKysrKysrKysrKysrKysrKysrKysrKysrKysrKysrKysrKysrKysrKysrKysrK//AABEIAJwBRAMBIgACEQEDEQH/xAAcAAEAAgIDAQAAAAAAAAAAAAAABAUDBgIHCAH/xABDEAACAQMCBAQDBAgDBQkAAAABAgMABBESIQUTMUEGIlFhMnGBBxQzQggVI1JygpGyYnOhJDRDRLEWJWOTorPS8PH/xAAUAQEAAAAAAAAAAAAAAAAAAAAA/8QAFBEBAAAAAAAAAAAAAAAAAAAAAP/aAAwDAQACEQMRAD8A7xpSlApSlApSlApSlApSlApSlApSlApSlApSlApSlApSlApSlApSlAri7hQSxAA3JOwHuTXKqS0i++kTy6WgzmCPYq4B2nk7MT1QdACD8XwhnXjaPnkJJPjvGoCfyySFUb+Vj1FSDdvpzyJO3l1Rat+v58bd9+22algYr7QVsHG4mIV9ULk4CzKYiT6IzeVz/CTVlWOeBZFKOoZWGCrAMCD2IPWq/gZZBJAxLclgqMxLM0ZUMmonckZKZJJOjJOSaC0pSlApSlApSlApSlApSlApSlApSlApSlApSlApSsN3crEheQ4UddiTucAADdiTgADckgCgyk461WvxlG2t1a4Jx+HgoN8ZaUkIMdwCTgbA1hFk90dVz5Ytitv0J952Bw+2P2fwjfOrbFwBjYUFa63bg4a3hO2PLJc/PJ1R+9ffulx1+8LnHTkjRnHXGrVjPbV9asqUFQ7XsY2W2uD380lp/QYlyevcVmtuKgsEmR4HJwA+NLemiRSVbPpkN7VY1hu7ZJkaOVVdHBVlYBlYHqCD1FBmpVFw+V7WYW0zl45M/dpHOXyAS1u5/MyqCyt1ZQ2d0LNe0ClKUClKUClKUClKUFV4mUvbmFSwM7JESvULIwEhBBBBEevcdDg1ZogUAAAADAA2AA7Cq3j50rHKekU0bHcgBWzGzHHUKrlt9hpz2q0oFK+A53FfaBVTA3+3y6TqHJiDgAeRlZyAx66mV8gdgue4q2rX+JSLBeRvDraSYok0SBnyhOFnYDyxlMHztjUoYbkIAGwUpSgUpSgUpSgUpSgUpSgUpSgUpSgUpSgUpSgxXNwsSF5GCqOpJwK1ji3HooB98vyYolOLaFgebI+PjMfXmHdVT8o3bBbC1/irxRFaW78RuP2gDaLKHIw7DI53uzHUdW+mNVxux1a39lnBJ+KTfrnipMhB/wBkRvgTB3kVOigEAL7gk74NB2xw+5MsSyNG0RYZ0Pp1LnoG0kgHHbJxUilYLe7SQsI2DaDpbG+COoz7HI+YI7UGelKUClKUFN4vt9dnIy41xATISSMPCRIu43AJXB9iflVwrAgEbg7iq7xEw+6yqesi8pcnGWmPLQfVmA+tT4k0qFHQAAfSg50pSgUpSgUpSgV8LAV9qkPB7ee4meeCKVv2S5kjVzpC5CgsDtkk496C3k0sCraSCCCDggg9QR6V174/t+bwi+tGfU9rGk0bBvMYgS0Zc9z5JUOeujPU1uSeG7MdLS2GQQcQxjIPUfD0rSvtRvI7W0vmVAubZIBpAAZrl2BBAxuqLq+TUGT7BeJNPwdVYk8mWSIE46DS4A9gGxv6V2CJlLFAw1AAlcjIBzgkdQDg7+xrrj9H2zMfB9Z6SzyuvyGmP67oa7CvLCKbSZY1YrupI8yk7ZVuqn5UEmqbg+WurxiCAJIoxkAZ0wqxI7kefqT2OwxlsHh+xEkZleSclpJsAzzYVRIyqoGrsoG53ySfQC5tLNIgQgxqYsxJLFiQBlmYkk4AG/YD0oM9KUoFKUoFKUoFKUoFKUoFKUoFKUoFKUoFVfHpzoESNoaXUC+QOXGozJJ9F2B7M652zVpXT32x+J+Tay6SNd0Wtou+II/94cbbF5Dy8Z3CKRQajeTf9peNxW0IK2UAKpp20wx41Sb9C5CqPTKbbGvRVpbJFGscShERQqqowFAGAAPTFdX/AKPvhv7vYteOPPdHy5BGI0JC9R+ZtR9xprtWgicWnaOCV492VHK5BIyAcEgbn5DrUXgdkYdQVsw6YhFli5OF80hbOMN5dgOoZs+ba1rFAybohXyYUquPLsCFIHTykHHoRQZaUpQQbfiGZOVIjRvgldWCrgYyUZTg4yNjg+2KlzzKil3YKqglmJwAB1JJ6CqbjEMiI8rvHJHCrSqhjKvqjViMSq/lOcbhemR3rJZcLMmiW5laZhpdVICRI3XKxr1IPQuWIwMHNBzt0a5kWZ1KRISYkYaWYkYEsinddidKHcastg4C2tKUClKUClKUClKUCoNn+NP84/7BU6oNn+NP84/7BQZ726WGN5XzpRWZsAk4UZOANyfYV55+1a/ku7uDhseDM8iyTDOR94nCqkZxnaKLQuR6nO9d1eLuIiJSXAaO3jkupBkebk7xJgn80nmB9Ysd66M+xSA33HTcTnU6LPcntl2YLnHzkz9KD0L4e4StlaQ2yHKwxqmT1OBux+ZyfrUy7VjG4jIDlW0k5wGxsTjfGcVlpQU/hq6XlC3wEltlSOSPfy4GFZSfijYAlW74IO6sBcVDvLASMkgJSSPOlh3B6o4/Mh2yPUAjBANfLG9Ls8brokTGRnIZT8LocDKnp7EEe5CbSlKBSlKBSlKBSlKBSlKBSlKBSlKBSlKCDxq6aKBmjxzDhI87jXIQiZ9tRGfbNeZ/tGuPvvFksoGLJAYrOMnzFm1aXc4GSTIWyd84967+8acWFupkP/LwXF1vjGpE5canJ7s7EY7p8s+dvsptDc8btdYLYlMrHBO8as4Jx08wG/qRQep+F2K28EcEYwkSIi/JAAP+lSqUoMc8epSoOMgjOAcZ9jsfrWmyJdWsoMSJLIq7xazHzolx+EzAhmXsrsCmogsysCN2qNfWSzKAxYFSGVlOllYdCD/UEHIIJBBBIoInAPEFvfR8y2kDD8ynyuhwPK6HdTuKkcS4kkC5Y+YhtCAMzOQM4VVBY9s4BxWv/d0tIwl+NaIdMd0ilWVWfyRsY/PEVBC6h5SBuQTipllLYwMZRcRliuNctyZWCfFgNI5KqdjgYzgHtQcLXhJvdNxfxBCUASDWxCIygss2MCRic5U5UaRjfJOxKMDA2AqnHiuyJAW7gcnoqSLIx2z8KEnpXGHjb3BIs40kVTh3kk5QB32CKrPqGxwwTYjBoLula7ZPewyy88PdKVi0cpYIlVt+Zp1uGAyRhWL/AA51HOBP4NxpLovy0kAXT5yv7Nw2d4pBlZBsc4O22etBZ0pWueJOOvbTwoCgR+uV1s51AaUBkQk47IJDkjy46hsdK1J/GmBJ+xUFJQnmm0quzHEp0ExynTgR4OS6DVucZ38UtzHjSAuwdUUBzkFpUjBnXRmEHVrHxZQFtulBs1K1efxUyuoaILiMyOmpmlOIWkPLjC5ZMgLr7sCNPenD/FEsyB1tQQEld9MuR+zcqBExjAk1jDAnTsaDaKg2f40/zj/sFcuG3wmhWbBRXGpdWQdJPkYggFSVwdJ6Zx2rjZHM0+PWP+wUHXP2w3jra8SUE4MHDR1IwHuJ9XT1wBWjfo63AXiUykElrZ9OCd9MkZ046Ekdz0x71279ofCjc288CjLXFs6IMkZlgPNiXbufOeuPLvXmzwJx88O4hBcn4UbEg9UYaX+oBJ+YFB6z/W6jZ45kO/WGRxsQPijDL39f+lfU4zbltInj1b+UuobbGfKTnbI/qKl206yIskbBkdQysNwQwyCPYiuUkYYYYAg9QRkf0NByBqFxK0LgPHhZUyY2P+qNt8DYAI+RG4BHwcIgBJWJEJzkoOWTn/EmD2H9K+NwzAPLmmjJzuH5pGfQTBx/pQSLG6EsYcbZzkHqrA4ZTjurAg+4rPVBY208cs6JMpGoSDmR6tpFAxlHUDzq56fmFWDS3C/8OJ+u4kZCfbSUIHf81BPrjI4UZYgAdSTgD61An4tykeSaKSNEUszExsMD+Fyf9KweIIRdWLjXyldVYvINGhQysWZZB5SADsw69R1oLZZAQGBBBxg52OemDXKtMseBF1L2l0JoW+7mNuYCpdLtpblikKiLLLpUELsVPTJJ+xeHr5EQrdapBEivrlndGkFvOrtjrgzNA22kgRnGOhDcqVqVrwe8VGaWVtSxXAjWOaSTLu5aNjrChiFwoDHb171sHBoZEgQTtqlILSHOoBnJZlUn8iklV/wqKCbSlKDX+MSXZukjtsCPQrMWwq55oDDJjbUdGfKCvzHUVk3ie7WMv93zpMZIWGdicqxkhVTjU6kKOYSqnXsMjSbDjdxMlzuZxFy0MQt4xIZJdT60kJUqo0iLBYqvmfLbZGCPi165dViCnmBfNBLiIamGCS4E/lAbWhAHTuKDEOOXizJGYdQaedS5icAIJ9KLkHynlFX14YHHQbkcYeN3piWR4jGZIrdzmCWVYjIJnePlIRI7riKM7jds4Hwnm3F+IaM/d0T9nC7EpJJpMqpqUIh1M0bCUFQNw0Z7EH4OKX7kAwBRmzJKo+5eaH7woLEELHGZDqKjVq2/DbIXHh67uZg7XUaxboEjCtqXMSM+pycP5yy5AHwd6ttQ9a1nh3FbrnxQSqpL85mOgxsixSuuorqOzgw6T7OfYX0nD4mJZooyT1JRST8zig61+2K8AseI6SA3LsI8qckjnOxDY6DBbrseldc/o/wauMA5xogmb550rj/1Z+lbt9rlmsfDuIlY1QNeWoBCgZAt4OmB+9n/AFrSf0f59PGAMZ1wTL8saWz7/Dj60HpmlKUFfc8QaJzzIW5e2JEPMx6mRMBlGe41DG5xUyCdZFDxsrqejKQwPyI2NZKrpuELrMkLNC7HLFMaX/zEYFWOw82A2NgwoJ00QdSrgMrAgg7ggjBBHcYqHw7hMduW5QI1YJyc5YDBck7l2HU9yM9SSYHFb67tYGlK28wTBZtT24058xwRJjA82cnodqmE3TbAQR7ddUk+D/DpTI+ooJ80KupV1DKeoYBgfmDSOMKAFAAAAAAwAB0HyFVacBUktPJLOxyDrcqgBOdIhTTHgdiQT0yTWX9RW+MLGEyNOUZo2x/EhB+uaCdNOqfGyrnpkgZ/rWseBodTXM4zpkldVyIkxy5HDIVh8pKtldZyWwM9Mm8j4Lbrk8mMk9WZQ7HH7zNkn6mpkUYQBVAUDoAMAfICg51rviTiEkUgAkeFBE7h1hM+uRSAIiMHOcjyAqz58p2NbFSg1lfEFw7cuO3AcPIra9YVAtwI1YkKcloiJdOenfG9Yb7xLcxl8WjHQ7pnDEMUDMCuBurry8MM4YsMEjFbZSgp+C8VknlmSSIoIz5DpYBhrderd/KDjA+LbIwTaXECyIySKHRgQysAwYHqCDsRWSlBiuLdJFKSIrqcZVgGBxuMg7dag8KtkilnWNFRdUZwqhR8A3wPp/SrOoNn+NP84/7BQYvEEb8nmRDLwssqjGdWg+dR6Foy6g+rV5q+2Dw0LK/MsW9vd5miI6ebd1HyJB+TrXqitF8ZeFVvrSWwbGtQ01mx7aceTPYKTo/gdO4NBqH2A+Ntafq24bzIC1uSfiXq0XuV3Ye2rsorumvFFrcS2k4dC0U0L5B6Mjoe4PodiDXr3wd4gTiNlFdR7a1Gtd/I42dN+uGzv3GDQXVKUoKqxUG9uXVicJbxMM+VWTmSbDs2mVM+2mrRmAGScAdSe1Vnh4sUkZxhmuLn13CSsiHf/Aqf0rCT99kKj/do283/AI7qfhHrEpxkj4mGOgIYPkMX311mkH+zoQ0KEfiMMFbhwRtg50L/ADHfTpl8c4b95h5edJDwyKSNQ1QypIoYd1LKAemxNWFKDWrngVw7BxOiFnjMiqrKuEmjk8mCCWYKVLNnOr0GKXXhh2VFiuZIf2cqyFMku7g6JQxOVKszN7+UdAK2WlBqdn4VljeBxOCY2YtlSdiwJRBkBQQCMgL179DtlKUClKUClKUClKUClKUHWP2shn4VxRdB8k9qy4zuum2y2PQecfyn0rpj7KeI/d+M2jkkBpOWeu/NBQZx2ywP0r0X4g4Zz5bq3Oki7ssKpwPPEzgtnOTjmxfLT715Njd4ZARlXjYH3VlPofQig9uUqDwLia3dtDcR/DLGjj21DOD7g7fSp1ApSlBhvYw8bq4BVlYEHcYIIOfpUXw7IWs7didRMMJJPclF3p4glKWsxT4yjKn8b+VOx/MR2qZbQiNFRRhVUKABgAKMAADpQZKUpQKUpQKUpQKUpQKUpQKg2f40/wA4/wCwVOqHJw2NnMhDamCg4d1B05x5Q2M79cb7egoJlV3HlxDzR8UJEoOAThfjAz6xl1/mrL+rI/Rv/Mk/+VVviOwjFpMMPlkZFAkfJaQaEUZbGSxA+tB52+2zhn3fjM57TBJl2x8S4btv51b/APc1uf6NnFTqurQkYwkyjO+fgc47j8P+nvWu/pBMP1qij8ltCvcn4pDuT1ODWf8AR0P/AHrLt/ysmfb9rD/9+tB6PpSqu7uDNIbeE40450gPwAjPLUg5ErDB/wAIOe65Cqsg13zIMFYEmuRM2fxiZnIhXbdNJGsg9fJ116dnRAoAUAAAAAbAAdABVZwC2EImiTZEmOhRsFDIjYH1J/rVrQKUpQKUpQKUpQKUpQKUpQKUpQKUpQVfHoTpWdBmS3bmADOWXGJE9yULYB21BD2rzz9uHhxba9W7gH7C8XmBhuvMO74+YKt/MfSvTVaPxvw6lzDNwqcARurSWT4P7PT/AMP5xMRgbZjcDHlY0Gq/o8eJ+bbycPkPmhzJF7xsfMP5XOf5/au4q8hWU9zwHigZlxLbvhlyQsinYgHG6svQ47g9q9XcC4vFe20dzA2qOVcg+nYqfQgggj1BoJ9KjcQvkgTXISASAAAWZmPRUVclmPoB2NVw+93AOcWaHpjTNPjHXvFGwP8Amigy3g59wkR3jixLJ7uGHJU+uCGcjsVj9d7BLlGOFdSfQEGqpPCtrktLCs7lgxecc9iwAAYa8hTgAeUDGNqky8BtXBV7aBgeoMUZB+YIoLGlVC8GMWTayvHk50OWniO2MBXOqMY7IyjO+DWe14llxFMvKlPQE5WTHUxP+b5EBhjcY3oLClKUClKUClKUClKUClKUCqHivEkVpJZWC29mpeQ9dUgGQv8AIuGx3Z0x8JFWfFLsxRkqNTkhUX952OFBx0XO5PYAntXRv26eJ+WqcJgbIUCS5bu7sdYU79SSZG9Sy77Gg6w8V8dfiF5NdSbGVsgfuqNkX6KAK70+wHwkba1a9lXElyBy89RENwf5z5vkF9a65+x/wB+s5+dOD91hbzb45jjBEY9sEFvY477ejr65KaYbcLzSBpB+GNBtzGUEHSOgUfEcDYZIDhxC6d3EFuQH6ySbHkqRsQDsZG/KDsN2OcBWmWdqsKBEGAM9Tkkk5LMTuWJJJJ6kmuNhZrCmlSSerM27Ox6sx7k/6DAGAAKk0EHh34lx/mj/ANmKp1V3BW1CWTOdc0vp0Q8oYx7Jn61Y0ClKUClKUClKUClKUClKUClKUClKUCoPF+HC4j0hijqQ8ci/FG6/Cw9R2K9GUsDsTU6lB1p9oHg9eNxlfJDxC2XYZyroxOMnGTExB0tjykMD3Fdd/Zl4zk4FcyWHEUdImcalIGYZDga/eMrgkgnYAjrv6A4rwtZwrAmOWPJilUDVGSMHGdip7qdjj2BGneJ/D1txRVt+KoILrOmKePAEuMkcl2zkEaiYX3HmxkAOQ32KVXUMhDKwBVgQQQehBHUYrnXXP2e8F4lwmQWU+m6siW5UyMFaA7nDoxB0tvsNWD867GoFQuI8Xhtsc+VYwc7sdK7Y6t0XqOuKiXXFmdzDZoJGGQ8p/BhI2w5By75/4a7/ALxXINR7fwlAZvvFyq3FwesjooUHAHkjAwuwAydTYABY0F9G4YAqQQehByD8jUfiXD47mMxzLqU4PUqVIOVdGG6uDghgQQRkVDXw/DHk2y/dmJLEwgIrE9S8YGhz7sCfQivi8UaAhbwKmSqrMuRE5YgBWzvE5OwUkg5GGJOAH21unt9MV02oFtKT4ChsnyJKBskh2XPRiNsFgtW1cJoldSjqGVgQykAgg9QQeoqpi4AquMySPEBtE7yOAe2+rzL12cN2wRigkXPFgGKQo07g4ZY9OE/zHYhVPQ6c6sEHFV3EPEEsVxFByY8yaCS02gBSSGILIAzA/lQsclchQwar6CBY1CRqqKuwVQFA9gBsK1r7QPwYQMlmnjVU0tIsmfMwaMKVfCqxGsqMj4hQbTSlKBSlKBSlKCvuE13MQPSNJHH8RwgP0UyD+avI3i25a44lcvuTJcS4yR++Qoz02GB9K9b3j6LmFifK6yRdsajpdM+myyDr1IHevM3jPgz8I40HlUmPnrcRkfnj5urGf3hgqfce4oPRHh/hy8MsreygUPIE6AhdTdZJX7hNR3O/UAdhVzw+05SnU2t2OXfpk/4Rk6VHQLnYepyT8sYozmeM6ucEbXktlceQL6LgkgDbLE9Sal0CofFrzkws4GW8qoOmp3YIi593Kj61MqqnPNu0TfTAvNbsNb6kjHXfC804PfQfSgmcNtOTCkWS2hVBY9WIG7H3JyfrUmlKBSlKBSlKBSlKBSlKBSlKBSlKBSlKBSlKBWO4gWRSkih1YYKsAwI9CD1rJSgqG4M6Y+7XEkKgYCMFnj9jiQawB0wrgY7dMcTwJpP94uZpV2/ZgpCnTfPKVWYHuGYj2q5pQYra3SJFjjVURQAqqAqqB0AA2ArLSlArjIgYFWAIIIIIyCD1BHcVypQa1xDgNxEFbhtyYtGcW8o5sDD90dHjx2CtgYAAAqfbX9wV81owYBfikiUMfzY0uxUd+/Ue9W1KDTpr6eYa5uZEmccteZCPLqLHWVWeZsLqCqI1051E42wcC4vZj9uYbWDBOJjIsjlWOFYShTqLYA+Lc5GSRW8UoKefj6KQqhn3IdljkZV0/EPKpJbtgdDgHBIBsYLpX+EN0z5kdP7gN/as9KBSlKBSlKDDd2yyoyPnDDscEehBG4IOCD2Iqg474aTids1txCMEr8EyYByRtIndG9VOR8xWy0oNP8A8CvOGqbSeVLm2UEwS7pIm4/YundepBBOMEdMAbhSlArGkKqWYAAsQWPckAAE/QAfSslKBSlKBSlKBSlKBSlKBSlK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670560" y="2119535"/>
            <a:ext cx="4710446" cy="4244689"/>
            <a:chOff x="670560" y="2119535"/>
            <a:chExt cx="4710446" cy="424468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/>
            <a:srcRect l="46444"/>
            <a:stretch/>
          </p:blipFill>
          <p:spPr>
            <a:xfrm>
              <a:off x="1194816" y="2119535"/>
              <a:ext cx="4186190" cy="3763518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670560" y="4888992"/>
              <a:ext cx="1389888" cy="1475232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71275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Vertebra Anatomy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Each vertebra has three main parts that will make its structure</a:t>
            </a:r>
          </a:p>
          <a:p>
            <a:pPr lvl="1"/>
            <a:r>
              <a:rPr lang="en-US" dirty="0" smtClean="0"/>
              <a:t>Vertebral body</a:t>
            </a:r>
          </a:p>
          <a:p>
            <a:pPr lvl="1"/>
            <a:r>
              <a:rPr lang="en-US" dirty="0" smtClean="0"/>
              <a:t>Vertebral arch</a:t>
            </a:r>
          </a:p>
          <a:p>
            <a:pPr lvl="1"/>
            <a:r>
              <a:rPr lang="en-US" dirty="0" smtClean="0"/>
              <a:t>Articular processes</a:t>
            </a:r>
          </a:p>
          <a:p>
            <a:r>
              <a:rPr lang="en-US" dirty="0" smtClean="0"/>
              <a:t>Each vertebra is separated by an </a:t>
            </a:r>
            <a:r>
              <a:rPr lang="en-US" b="1" dirty="0" smtClean="0"/>
              <a:t>intervertebral disc </a:t>
            </a:r>
            <a:r>
              <a:rPr lang="en-US" dirty="0" smtClean="0"/>
              <a:t>that provides cushion and support</a:t>
            </a:r>
          </a:p>
          <a:p>
            <a:r>
              <a:rPr lang="en-US" dirty="0" smtClean="0"/>
              <a:t>These make up the vertebra and will give it a defined structure</a:t>
            </a:r>
            <a:endParaRPr lang="en-US" dirty="0"/>
          </a:p>
        </p:txBody>
      </p:sp>
      <p:sp>
        <p:nvSpPr>
          <p:cNvPr id="4" name="AutoShape 2" descr="data:image/jpeg;base64,/9j/4AAQSkZJRgABAQAAAQABAAD/2wCEAAkGBxIREhUSEhMVFRUXGRcYGRcXFhwaGRoXGxoWFhYaGhgaHCggGBolHBcVITEhJSkrLi4vGB8zODMtNygtLiwBCgoKDg0OGxAQGjUkHyQsLC8sLDQsLCwsLCwsLCwsLDQsLDQsLCwsLCwsLCwsLCwsLCwsLCwsLCwsLCwsLCwsLP/AABEIAOEA4QMBIgACEQEDEQH/xAAbAAEAAwEBAQEAAAAAAAAAAAAABAUGAwcCAf/EAEAQAAIBAgMGBAIHBgUEAwAAAAECAAMRBBIhBQYxQVFhEyJxgZGhFCMyQlJisQdygpKiwRUzQ9HhFrLC8FNjg//EABkBAQADAQEAAAAAAAAAAAAAAAABAgMEBf/EACURAAICAgICAgMBAQEAAAAAAAABAhEDITFBBBIiURMycWGRUv/aAAwDAQACEQMRAD8A9xiIgCIiAIiIAiIgCIiAIiIAnDGYtKSl3Nh8SSeAAGpM7yg3pxIQ4fQMxqHy31y5GzMBzsSg7Z+8rOXrFsmKt0SqG8NBubr+9TYfO1pKXadA8KtP0zi/wvOFMK41UfCca+y6T6MgI+H6TjXlvtGrxo4bc3nTDutJFFSowvbPlUDu1jc87AcONtLwX3wOU/VBW5WYuPmq/rLBtlUEGlNQPSZfa7UhdRow1A/X0h+RKT0Wjjicdm79VaWKAxT3oP5SSFHhn7rXVR5eRve3G+hv6XPAdvpcGbDcPfLwlTD4pvqwAqVT922gVz+Ho3LnpqN8c9UzOcfo9OiIm5mIiIAiIgCIiAIiIAiIgCIiAIiIAiIgH47AAkkADUk8AOZM8/3u/aMlL6nBWq1TpnIugH5QNXPTlz14S1/aKXNGmoNlZ7HoTbygj7w4tbqomL2dsylRuVuXP2nbVj/sOwmGTL6ujSEL2ftHeba4A+uVmvfK1OnfrY5VGnoQe4l/V/aYKaAVMHW8XmFZCl+zkg/0yBSyjgJLohTqQL9bCYrPJGn40z9o75Y/EW8LD06I/NmqG3a2UA+s+v8AB6j5sTiKjNVtl10OXiqqFsFGvADvxkrDVSxy01LkclHD1PBfcz62tgtpgfVJQZLarnJc21tYhR/XKt5Mn8JqMTzxNu4hKjhKjIASAvGxBI1uOM3GzKmKqUaeJo4lmJGqOAy34EEC3McrGYZMJVxVTMPDR6iiplIZbEgXBBuQeve81u7dLH4Fcv0dcRS1P1VQBlJ1Ple1/hImlWuR/Swx+9tWmAtXCH95anl+aXHpr6zLY/aOeqzkZSwFhe9gOV+etz7zcYPa9HElqZpslRR5qdVMrWPY8RKGru7RqviKpW4pgKi3IUPlzsTYi9gyWHDjKRaXKJS1owm0sRmOX3P9pKwWHz07GRtr4HwqgAHFb+9zeWGzHKAKwseBGtwehBAN5s+NFez1PcHGmrgqQY3alei3M3TRSe5TIfeaKZbcHBVKdOq1RGp53BUMLEgKozFeIudNbHT0mpnXHhWYPkRESxAiIgCIiAIiIAiIgCIiAIiIAiIgEbaOBSvTalUF1bjY2OmoII4EEAzItuAy/wCXjH//AEpq/wD2lJt4lXFPklNrgw9PcetfzYpbdqJufjU0+ctsJufQUfWNUqerZR8EsfiTNFEhY4ron3f2c6FBaahUUKo4BRYD2E6QTMpvPvNTFNqVFsztpmXhb7wU/eYi4uNBe5ItYzKSitkJNmfx4oYfEvWepcMzlAFJYhnDMdOABuAedtOM1uztoUCt1q0yP3h878JnthbO8V/Eqga2042UcFHbUn3PWN4dlpR8yGmxOoptRBP8yW09fnPNlUmdPVF7tI4SrZnq0w6/Zdaihx1AN+B6HSVeL2xh6SFKfm46C5uTxJY9eszNLGKrAVcPTW/NTUFvbPaXdLAq32aZ9r/3j1rkmKMhtag1cl2Njra3BR/fvf8A4nre7wSphsPWKrmNKmc1hcEoL6/ETz7b+FdUKgKt+fEzWfs1xviYFE+9RZqZ9jmT+ll+BnXgZllRqoiJ0mIiIgCIiAIiIAiIgCIiAIiIAiIgCInzUcKCxNgAST0A1MA+p8VaqoMzEKBzJsJAbHu2qKAvIte5/h0tM/tBndvOxYjhe1l9ANL9+M55eRFcbNFib5Jm2d6CgthkV2/E9wo9hq3ylH/1Zj+Yww9EqH9ak+KqSLUSY/mkzX8cSLj9o4rEG1WsSv4VUKtvTX48Z2wODVTfUnqTecnsplhgKTMZSUm+SyVFxgcVl5Sox+JNTGqjXC2n7vFtSjgwtNwalV+FNQb2/EbcNeHoekipifpADFTSrpoCw4g3yNxIKnUHXQr3Eol2S2Wu8WxVYB0OoIuP0PxtLPZ2MU0s9rLlBt0Jt5fUcPWZ6lUx2dlcKUI05G/cjRh7AzpULn6nMWNszngAOGgHv85DXQOGPY1iznhwX06zt+zip4eKrUuVRA3a6Nb4kOfhJrYey5bSv2BSZcfRI5lwfTI5P6fpNsMqkiuRaPSYiJ3nKIiIAiIgCIiAIiIAiIgCIiAIiIAldtVs2WmOdmb0B8o9yP6SOcsZWMwLseQNvhofmDMPIn6w/pfGrZyxb5VsOPKVZoyxZCxuZ81aWk85HSZ+umsjVadhcy2fDs32FLnkFGnu32R7mfZ3fxFQamnTv1JYj2Fh85tGEpcIhyS5MTiK2ZwOpA+c22ExCUUWwBc6D+5PYf8AHEiVG3t0Th6LYhajVGp2Z1ChQUB8xUXJBA11J0Bk3dtBSwzY2qpYkXprfVuVMLy1JAB4G+bha2jwttJlPdUcf8NwtOtVavTbE4mquZwxFqVO4yi+gpk8styMo14s1ZjFSmAKbF0KZlLaOl2ZShto1mQg8rgdLy/wOynp0Heoc1esfEqt1Y8h0VRYAcgBMfvBWFOnTptcOtVwNNDTqecm/UOp0/8As9bPZS0uuBVbNXS2yoogojVHygE5bLfuTKPB4nCFlWvSxIrscxqpVKjMLkWUOFZVvoGB62uZf7AwynDWBBJFzbkZn8Lgy9aolQaIAc3Q3YCx9j8ZnCSjZeUbNItF2W9E/SBwIGVKgGurK5A5cRx6SVsDZrisaj0ygUEDMVuWNuGUnQC+vf1mZdKhoFqbtTqWurKbG4PbiDbgdDLDcverEVaq4fElXLA2qKuVrqpbzAeU6A8AJtiUG77M5+1G7iInYYCIiAIiIAiIgCIiAIiIAiIgCIiAJn8OalPMtRWJDMAQpOZbkodOZW1+95oImWXEsipl4z9SmweBeqc9YFVv5KYNj+85HXkPjxsLNMKg4Kvw1+M7Sk2rti3kpHXm/G3ZeRPfh68lQxxFymyTtPbNOgCLNUcf6aWzdrliFX3ImKxm8+1GclFw1GnyVg1RvUsCoPt85PVOnr1JJ4kniSepnPE4U2udJzS8iTejZYkitxG+GORTmeiTbitIi3fVyPlOe5YrYqu2JxVVquSy0w1gq6asqKAqmxtcC8jbQpqLk6yPuNinavUX7uYN8hIlOUovYUUmeqMQRKDb+Gwppt9JUFTpxsb8rd+8uGqqqlmIVVBJJNgANSSZ5rvRW+mM7VKho00R2o0gL1KjhC1N6g/0lY5QqnzEG9he8xxwcmS2o6Lbd3aNLCoEUvVR6hVXOUZDbSnV10PQgG/QSTtSqadNmA89VwAB1ICqPThr6mRtj7s0qa5ATarZagJJANiVOp+0Gt8ZITDOtZUfzeGCwvz0yA/BjJdXZZHwyMqhb/ZAF/QWvOO6tMf4hTI6Of6GH95c1qQYSDu5Ttjk/dqfpNML+SK5OD0CIiegcoiIgCIiAIiIAiIgCIiAIiIAiIgCQcZjipyooY8yToD07/KSsRVyKW6D4nkPjIWHpWA5niT1J1J+M5/IyuCpcmkIp7ZW1qeIqn6xhl/Cug9xz9yZ9jZ4HGWbSFjsUtJSzsFH9+QA5ntOFylJ7No/4Rall4CUG0dqIG8JbvU/AgzMPW3D3mhGCNRTVxDGjSAvkvlYr1qPxW/4Vsep5D4o7z4KlTApKwAvZFp5ffWw148bzeGDuboq5/8AnZjcfsnF1V8tCoL9VIPwtK/d+sMDWdcSMjnKcpvmIOigLa5JPC3Ga7aO/rKD4VDXkXNx8FMxmK25icdiKYbIjjTxKaZXVTe4Vzdl4nUEHU9TNHGFUmQnKzQ7R2nWxbCjTUg3DFCNE5hq9/vcCKR4G2bkrV2+VBcNhHVbltWZ2JzO/Esx43Jm42HsqnQpBKagDmeZPUyLtjYC10YNqSOXKc/urpcGlf8AT92SoqqQdRZb+4+XCNpYelRVqr8rXZzc9tTwGvKVu6T+C4ov5XF1NzfOPuuL99CORvyIvJ3owpxDrSJHhJ52tzIvZT8j8JStk2UdPZX0nEKtLEvQzhiCvmVmHmtlJsDYMdOk1uwN12w9bxqlfxmClR9Xk1JFyfMbmwty4mee4cFUXISG0IIJBHQgjUH0mu3C2hXNZ6FSo1RShqAuxZlIZFsCTexvw7dzOzE48PkxnfJuYiJ1GIiIgCIiAIiIAiIgCIiAIiIAiIgETaVNyoyAGzAst7XXXgeF75T7T4Vap+4o9W1+AH95OlZjtpsr+HSTOwtck2UX1A4ant3mGXHB/KReLfCOv0WoeLqP4Sf/ACEivsyhTqDEVnLOt8mdvKvXIg0v3sW7yNiDjKgt4i0h+Rdfi1/laQqOw8pzM7u3Vjcn3Osw/Jih+qNFGT5Zw2/jXxRCAZaIN7Hi5HAnoB09/St+gTSfRB0nz9EmMsjk7ZqopcGR2ng7LKvcrC5qzP3Nv0mk3hsFN5T7hVlzMpsCCc2vAa2PpLJ/FkPk9Ew7ECZ3eneZcGw0zs4ICgi4v94jppIe1d+6YbwcEn0iodA+vhg9ra1Paw7yjx+7mJ8+JxVUByCSobUCx8pC+UL2BMrGG/kG74LQN9OAR0ytYsjqeDAX05g2vJWBxdRabJVAJAsrjS/KzDk1uY0Pbn2wIWmtFadvGCrmUWOhXz5umhI9bcrznjMHUd7soFMMCVLC7jjbS9h1vx4R/hJyTZYpIL8QACe9p23Fa+OrdqQHxYf7SeuPp1Lq2h5gzjuThQuMxRGoCUgPdqp/8Zrgfz2Uy/qbeIid5zCIiAIiIAiIgCIiAIiIAiIgCIiAJSbOGYGr+Mlh6Ekj5Sx2phmq0atJHyM6Ooe18pYEBrXF7XvxEi4DD1VQKyqCABfNobaXGl7etpzeTGUqSRpjaVne0/D3nxi6IRS9WsUUcSLKPmCb+hlEMVSbzUsPnHJq7s3uEbNb5GczwOP7Oi6d8F2jq32SG/d1+NuE5Yy6KWY06SDi9RwAB16H3IlNjNpY4ghDRpi1gVpksvpmYr/TMTtPA1HbPWqvXccDUNwP3V+yo7AASyhiXdk/Mut5dvUKyeDhj4tQ8ahUqgAIuEGha/XUcbGYr/Aa+IqBSM2ugAsov1sLAeks93UJxVm6Gen7NwqqLgAROfrwiVG1shbs7q0sGoI81S2rkcOyjkJz3xoEYZza+qi3W5tb3vJm0t5MNQcUqlUBtCV6A82PBR6mctv4unVw5yMCDYqwPMaqR72mO7tkqyu3Q2N4NMuQMzdBac9p7XCmwXn1ufgJoKDqUUq1wQNDpy+Ew2zaDYjGOw/yqVQgt1ZT9kddRr0HrJW22y3Wjpha1PEuzVEvltlIYqSAdfskGxnomydjUcNm8JSC5BYlixNvsi7EmwubDuepnlPiOqmolg3EX4HW9j2nqm722FxlBayKy3JBVrXDKbEXGhHQ/pwnZgS2Y5SyiInSYiIiAIiIAiIgCIiAIiIAiIgCInPEVlRS7mygXJgHSVe2NuUsOLE56h+zSTVyeWn3R3Pz4SsbG4rFGyA4aj+I61WH6U/meGo4TqlDC4JDUYql73qVG8xPEksdT1nNk8lLUdmih9laNnYrFuKuKIRQbrRBNl9ubdzrx0A0lwMOF0E7bOrmuudFIQ8GYZcw6qOOXubX4i41kipgSfvAe1/7ic7x5Z7aNFOMdFXiaXlMo8ZgdDNQ2yXP+qAOdkN/Y5tPhH/T1E6vnf1cj5La/vLR8eZLyxPMtnLlxtvyD5lv9puNpbcp4WldtXtcKPlc8pmt98MmGqitQqUtAF8JWHiKTxNidRz1tbvKvdKlUxuKWpVDNSDE2JupK9etjp8pGTHT30FLRdUtmVqyDE4j6sVXS9NFXVHIUmpnVsxAtYHgABK/E0amFxa4NrFcylCFyqaZvYhRoNQQQOYNtJvd4P8AIc/hAb+Ug/2mY/aBs/ELWbFIitTVKZVzUVSjqzWADEZrk8BxzWGsnGveLK3TP2ntAh6mGpoxKMwBGt1+16gi9uB4Sc9IJRy01y3NgLWtc3qMe9ixvzJHWU+yA7ua7U6qsxUkBDcN1BAII4a8JfbR2lVokPUplkIsQozMg4km3LTUjhb3mTW6RrZjdvNluJvP2c0Cmz6N+LGo/s1Ryv8ATlmA3sxNNgalNrqReeqbvYXwcLh6R4pSpqfUKAfnOvx12Y5SwiInSYiIiAIiIAiIgCIiAIiIAiIgCQtq4HxlADZSrBxpcXF9COYsT72PKTZC2ltSjhwDVcLfgOLN+6o1Mh01slc6OFLZHEvVqFj+E5QOwA1+JPtwnKvsbAowqVadIsNQ9Y52B4ixqEka9JzpbQq19VBpU+X429TwUdhr3n5U2ehOYi5PP/mcks2OGoo1UJPlkirvFhxwLMfyo36kAfOVuM3tYf5WHc96jBB7WzE/KdzhFHACRsRhbiUflSZdYUY3eDb+MxF1NQ00/BSut/Vr5j6Xt2lBgdkeHqCV7KSvxtxm0r7L1udJAxtNaaljwAJj8jZPokUuA2P9KqFCCVGnTXmb/L2nqew9lJhqYVQBYAew5TMbpslOj4lQhVVczMdB1MibaxmOxdI1UcYbDEXp3F6lQcmK/dU8RfXhpzmcrk66IaNntG1ajVRSCWRgNdDcEDWZ7Hu20a9PQrSpJcK1gTVOjki/FR5Rz1eUOytuYmgKf0hboQPrF1BBAyk20B9bek2Oz6iO+ZbeYA3HM8D/AOMXKCa+yVFPZZU6YppbhYTN7U3g8OrTPI5tejqVy/EZvhL/AGo5tYTzHHNnS9jdqz2OugXNf52HvKwVuyb0b7au5+GxyJVX6k1ArPkGjq1mYFdLMRfzDrrfhNbPLN3d6MZQq0qDlatBmSmAVtUUMQi5WGjAX4EEnqJ6nPSg01aOaSaEREuVEREAREQBERAEREAREQBKXeDbLUTTo0lD1quYoD9kBcuZm/mEupTbe2Ka7U61J/DrUrhSRdWBKkq442uo1HDXjqDWd18eSVV7KtMLj3N6uJIU/cQKoHowXN85OwexKSHNlzOeLNqx9SdTO4pYs8Rh0PI5nf5ZV/WfNLZFdjetimYfhpIKS26E3Zz7MJxPFmnya+8VwSqjKg8xCjubfCc1qlvs06hHUrl+TlT8BPtamGw/3kU8yTmc+pN2PvIeJ3poL9kO/oth/VY/KWXjwX7SHtJ8IkPTf/42PoU/u0jurm9qVQnpZR82YCUO1N7a7i1ECl+bR29swyj3BmVxTVHualWo9+OaoxH8pNgOwEq8eLqy6czUbTrlCRUrYWkR9ypWGb+VVMxe9O1Ay5FelUDXF6TlrcAb5lXkTb0kRcAarijSQXPQCw9ZrsLuFSpJncZ27kgD2Fr+8NwiPkyi2ZX+kVFV1JoU/N4fKo40UN2uQbdAes0G2quIxFNKTsE8SoiZguq5mCk9LAG/tKd8YqVQqWCryHCafb5IwPiro4s6nmDoV+dpVvaJ6I+/mxaarRpYZ1ptorUh96lYDN2YWtc2zXPG2kI4HE0QEosyEsGpsSCbAEMrXFjbMG7hT0M/N1sG5+sqks7asTxJM2GNw4emVvY5dCOINtCO4OsZclyEY0itvimXLWdA1rfVoVJPXMW59gO0qd7MMtIUFA0UNw75f9pYbPwGNCKax8dLDzUajI/cmmSNR+Vib8pXbdei+YKxDjirhlYeoYCR6Si9k2mtHTdLCLWxaMNVpqan8X2VB92J/hno8w/7NaH+fU4giko9QGZv+5fhNxO7Eqic83sRETQoIiIAiIgCIiAIiIAgxM9vHifEdcIvA2arb8HJP4iNew/NKzkoq2TFW6JFTebDgkKXe2l0RiPZrZW9QZxbeUnSnhqpPV8qL8bk/KfuHwajgAJJ8IDlOJ+VLo3/ABRID7SxLfgpj8ozEfxNof5ZFrJUf7bs3qdPhw+UtWSQMTtfBUf87EUgehbT/mZPJOXZeox6IRwLH7Kk+2nxnwdj1D923qRJL76YHgtdW7KZCrb60QdAT6Ak/ACQlLpE2MRsVlUsSvz/ANpkttYjICBx/vNNjt6aOXzNbsysv6iYXa21wa6sAeN153f7thz1+dppBO9kSaNPgK6bMpjOA2IYZiDwS+vm79ukrsHX2htOqRTztTBOZixSkunAEc+Gi3OuvWW+7m4lXEt9Ix+ZVJzeESfEe+t6jcUH5fta62tY+l4bDpTVUpqqIosqqAAB0AHCdEMPcjGU/o8d27uti8MoqGmpVRq1M3UDnmFgQOea1h1llX2+HwtPylihUlBzykNb3Anqs8v2hgQ2NxApIqIjqoAGhbw0d9PV7WHQyM2NJWTCTbovMZj6NJEqqfI4BUgcb627H9Nek4YTa/im99OUoNq7GdVuCba2W5ygnjYXsL9hO2z8G9OkC3G2hnL6qja2X3+OVcLdlTxaZ+1TzWZfzU9Dfuml+IIN80uhvJs/HAJVFmOgWqliCdNHFwD6NeZWpizI+C2UMTiqVK3lLZn00KL5mv62y/xToxZJfqZziuT1LZmzaWGTw6KBFuTYcyeJJOpPDj0ElxE7DnEREAREQBERAEREAREQD5qPYE9ATp2mO3QDVkbFVPtVmZvQXIAHYABR2E2cpMLuphKZOVGte+Q1ahQdbIWyge0xzY3NUi8Jep+4radClZWqKGPBRqxPQKNSfSR3q4qsLUKPhg/6mI8unVaQu5PZsku8Lg6dIWp00QdFUL+gneZx8WK52S8j6M3T3SV9cXXq4g6eUE0qQPanTNyOzM0tcHsXDURalQpIPy01GvU2Gp7yfE6FFLhFG2+T8VQOAtP2IliBPlkBIJAJHA24enSfUQBERAEw9PYWJwhZlVcSGJLMDlqkkksWVjYnXkST0m4iUnBTVMtGTjwZjZm16FU+E65X08lRbH0KsLj3Emrs5ApS2hJsOnp0ljjsBSrLlqoGHK/Ed1Yaqe4IMqaux8QikUcRm/CKwuR28RRwHDVSe85J+K1+pqsn2efbepGjiSoOmZf/AH/3pNT+zbB3FXEtzPhp+6LM59CSo/gmZ3jwGLWoDUw1UknRqamqp/kBI/iAnom6Gz2w+EpU3FnsWYHiGZi5BtzF7e01wwaeyJy1ouYiJ0mIiIgCIiAIiIAiIgCIiAIiIAiIgCIiAIiIAiIgCIiAIiIAiIgCIiAIiIAiIgCIiAIiIAiIgCIiA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9503" y="1652666"/>
            <a:ext cx="4524297" cy="452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84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Vertebra Anatomy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vertebra body </a:t>
            </a:r>
            <a:r>
              <a:rPr lang="en-US" dirty="0" smtClean="0"/>
              <a:t>is the part of a vertebra that transfers weight along the spinal column</a:t>
            </a:r>
          </a:p>
          <a:p>
            <a:r>
              <a:rPr lang="en-US" dirty="0" smtClean="0"/>
              <a:t>They are separated by the discs of the spine</a:t>
            </a:r>
          </a:p>
          <a:p>
            <a:r>
              <a:rPr lang="en-US" dirty="0" smtClean="0"/>
              <a:t>This is the major load bearing part of the spine</a:t>
            </a:r>
          </a:p>
          <a:p>
            <a:endParaRPr lang="en-US" dirty="0"/>
          </a:p>
        </p:txBody>
      </p:sp>
      <p:pic>
        <p:nvPicPr>
          <p:cNvPr id="1026" name="Picture 2" descr="http://www.cedars-sinai.edu/Patients/Programs-and-Services/Spine-Center/The-Patient-Guide/Anatomy-of-the-Spine/Images/vertebral_body-108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719" y="2336209"/>
            <a:ext cx="5550281" cy="3330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779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Vertebra Anatomy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vertebral arch </a:t>
            </a:r>
            <a:r>
              <a:rPr lang="en-US" dirty="0" smtClean="0"/>
              <a:t>forms the posterior part to each and every vertebra</a:t>
            </a:r>
          </a:p>
          <a:p>
            <a:r>
              <a:rPr lang="en-US" dirty="0" smtClean="0"/>
              <a:t>It contains the posterior part of the </a:t>
            </a:r>
            <a:r>
              <a:rPr lang="en-US" b="1" dirty="0" smtClean="0"/>
              <a:t>vertebral foramen</a:t>
            </a:r>
          </a:p>
          <a:p>
            <a:r>
              <a:rPr lang="en-US" dirty="0" smtClean="0"/>
              <a:t>There </a:t>
            </a:r>
            <a:r>
              <a:rPr lang="en-US" dirty="0"/>
              <a:t>are many different parts </a:t>
            </a:r>
            <a:r>
              <a:rPr lang="en-US" dirty="0" smtClean="0"/>
              <a:t>that are associated with the arch</a:t>
            </a:r>
            <a:endParaRPr lang="en-US" dirty="0"/>
          </a:p>
          <a:p>
            <a:endParaRPr lang="en-US" b="1" dirty="0"/>
          </a:p>
        </p:txBody>
      </p:sp>
      <p:grpSp>
        <p:nvGrpSpPr>
          <p:cNvPr id="7" name="Group 6"/>
          <p:cNvGrpSpPr/>
          <p:nvPr/>
        </p:nvGrpSpPr>
        <p:grpSpPr>
          <a:xfrm>
            <a:off x="6580759" y="2029968"/>
            <a:ext cx="4958715" cy="2911602"/>
            <a:chOff x="6580759" y="2029968"/>
            <a:chExt cx="4958715" cy="2911602"/>
          </a:xfrm>
        </p:grpSpPr>
        <p:pic>
          <p:nvPicPr>
            <p:cNvPr id="2050" name="Picture 2" descr="http://teachmeanatomy.info/wp-content/uploads/Generalised-Vertebrae-Structure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0759" y="2029968"/>
              <a:ext cx="4943475" cy="2867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8649970" y="4392930"/>
              <a:ext cx="2889504" cy="5486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1705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Axial Skeleton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axial skeleton consists of the…</a:t>
            </a:r>
          </a:p>
          <a:p>
            <a:r>
              <a:rPr lang="en-US" dirty="0" smtClean="0"/>
              <a:t>Skull </a:t>
            </a:r>
          </a:p>
          <a:p>
            <a:pPr lvl="1"/>
            <a:r>
              <a:rPr lang="en-US" dirty="0" smtClean="0"/>
              <a:t>8 cranial bones and 14 facial bones</a:t>
            </a:r>
          </a:p>
          <a:p>
            <a:r>
              <a:rPr lang="en-US" dirty="0" smtClean="0"/>
              <a:t>Bones associated with the skull</a:t>
            </a:r>
          </a:p>
          <a:p>
            <a:pPr lvl="1"/>
            <a:r>
              <a:rPr lang="en-US" dirty="0" smtClean="0"/>
              <a:t>6 auditory bones and the hyoid bone</a:t>
            </a:r>
          </a:p>
          <a:p>
            <a:r>
              <a:rPr lang="en-US" dirty="0" smtClean="0"/>
              <a:t>The vertebral column</a:t>
            </a:r>
          </a:p>
          <a:p>
            <a:pPr lvl="1"/>
            <a:r>
              <a:rPr lang="en-US" dirty="0" smtClean="0"/>
              <a:t>24 vertebrae, the sacrum and the coccyx</a:t>
            </a:r>
          </a:p>
          <a:p>
            <a:r>
              <a:rPr lang="en-US" dirty="0" smtClean="0"/>
              <a:t>The thoracic cage</a:t>
            </a:r>
          </a:p>
          <a:p>
            <a:pPr lvl="1"/>
            <a:r>
              <a:rPr lang="en-US" dirty="0" smtClean="0"/>
              <a:t>24 ribs and the sternum</a:t>
            </a:r>
          </a:p>
          <a:p>
            <a:endParaRPr lang="en-US" dirty="0"/>
          </a:p>
        </p:txBody>
      </p:sp>
      <p:pic>
        <p:nvPicPr>
          <p:cNvPr id="7170" name="Picture 2" descr="https://encrypted-tbn1.gstatic.com/images?q=tbn:ANd9GcQ6cSnsddntcss7XUMbMaJbfXroJb-R2eCukooF7SeDQ67BWZr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47339"/>
            <a:ext cx="4087241" cy="462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1710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Vertebra Anatomy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There are three different processes on the vertebra</a:t>
            </a:r>
          </a:p>
          <a:p>
            <a:pPr lvl="1"/>
            <a:r>
              <a:rPr lang="en-US" dirty="0" smtClean="0"/>
              <a:t>A </a:t>
            </a:r>
            <a:r>
              <a:rPr lang="en-US" b="1" dirty="0" smtClean="0"/>
              <a:t>process</a:t>
            </a:r>
            <a:r>
              <a:rPr lang="en-US" dirty="0" smtClean="0"/>
              <a:t> is a projection or a bump on a bone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transverse process </a:t>
            </a:r>
            <a:r>
              <a:rPr lang="en-US" dirty="0" smtClean="0"/>
              <a:t>lies on the transverse plane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spinous process </a:t>
            </a:r>
            <a:r>
              <a:rPr lang="en-US" dirty="0" smtClean="0"/>
              <a:t>projects towards the posterior of the body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articular processes </a:t>
            </a:r>
            <a:r>
              <a:rPr lang="en-US" dirty="0" smtClean="0"/>
              <a:t>will project upward and downward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411607" y="2485580"/>
            <a:ext cx="5391785" cy="2842324"/>
            <a:chOff x="411607" y="2485580"/>
            <a:chExt cx="5391785" cy="2842324"/>
          </a:xfrm>
        </p:grpSpPr>
        <p:pic>
          <p:nvPicPr>
            <p:cNvPr id="3074" name="Picture 2" descr="http://teachmeanatomy.info/wp-content/uploads/Features-of-the-Vertebral-Arch-Superior-View-of-a-Lumbar-Vertebrae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607" y="2485580"/>
              <a:ext cx="5367401" cy="25077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4"/>
            <p:cNvSpPr/>
            <p:nvPr/>
          </p:nvSpPr>
          <p:spPr>
            <a:xfrm>
              <a:off x="3523488" y="4425696"/>
              <a:ext cx="2279904" cy="9022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2912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Vertebra Anatomy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Each articular process has a small area where the articulate with the process above and below it</a:t>
            </a:r>
          </a:p>
          <a:p>
            <a:r>
              <a:rPr lang="en-US" dirty="0" smtClean="0"/>
              <a:t>Each process does this at the articular facet</a:t>
            </a:r>
          </a:p>
          <a:p>
            <a:r>
              <a:rPr lang="en-US" dirty="0" smtClean="0"/>
              <a:t>Each facet has a small amount of connective tissue separating the bones from touching</a:t>
            </a:r>
            <a:endParaRPr lang="en-US" dirty="0"/>
          </a:p>
        </p:txBody>
      </p:sp>
      <p:pic>
        <p:nvPicPr>
          <p:cNvPr id="1026" name="Picture 2" descr="http://www.coloradospineinstitute.com/graphic/bvlicense/8_facetjoints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533" y="2053652"/>
            <a:ext cx="4761199" cy="3462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995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Vertebra Anatomy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vertebra are connected with pads of fibrocartilage called inter vertebral  discs</a:t>
            </a:r>
          </a:p>
          <a:p>
            <a:r>
              <a:rPr lang="en-US" dirty="0" smtClean="0"/>
              <a:t>These discs are filled with a very protein laden gel that allows for impact absorption </a:t>
            </a:r>
          </a:p>
          <a:p>
            <a:r>
              <a:rPr lang="en-US" dirty="0" smtClean="0"/>
              <a:t>These discs are a common source for back pain for people when they have something go wrong</a:t>
            </a:r>
            <a:endParaRPr lang="en-US" dirty="0"/>
          </a:p>
        </p:txBody>
      </p:sp>
      <p:pic>
        <p:nvPicPr>
          <p:cNvPr id="5122" name="Picture 2" descr="https://encrypted-tbn1.gstatic.com/images?q=tbn:ANd9GcQBgOozw4QF8QGXj2jHwY7LCwTuNHxXl9lJzxB3mCwcXTVZjHZ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696" y="1545209"/>
            <a:ext cx="4733544" cy="473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269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mayfieldclinic.com/Images/PE-HerniatedLumbar_Figure2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078" y="858328"/>
            <a:ext cx="6379338" cy="5486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863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www.youtube.com/watch?v=w-OfUzB1_Ek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7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Differences in Vertebra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Each type of vertebra is different</a:t>
            </a:r>
          </a:p>
          <a:p>
            <a:r>
              <a:rPr lang="en-US" dirty="0" smtClean="0"/>
              <a:t>Cervical vertebra have a relatively large foramen</a:t>
            </a:r>
          </a:p>
          <a:p>
            <a:r>
              <a:rPr lang="en-US" dirty="0" smtClean="0"/>
              <a:t>Thoracic vertebra have a large body to help support the body </a:t>
            </a:r>
          </a:p>
          <a:p>
            <a:r>
              <a:rPr lang="en-US" dirty="0" smtClean="0"/>
              <a:t>Lumbar vertebra are the largest vertebra and they have the thickest bodies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11333"/>
          <a:stretch/>
        </p:blipFill>
        <p:spPr>
          <a:xfrm>
            <a:off x="7427404" y="1471231"/>
            <a:ext cx="3313748" cy="5051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063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lumbar moos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3" b="4078"/>
          <a:stretch/>
        </p:blipFill>
        <p:spPr bwMode="auto">
          <a:xfrm>
            <a:off x="951311" y="473488"/>
            <a:ext cx="10279754" cy="6280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307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www.spineuniverse.com/sites/default/files/legacy-images/c4-vertebrae-wu-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292" y="1649060"/>
            <a:ext cx="4512668" cy="3760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s-media-cache-ak0.pinimg.com/736x/23/d1/f4/23d1f4b28b33fe5d565d950ba37173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72" y="833762"/>
            <a:ext cx="3590925" cy="539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8102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Differences in Vertebra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Each vertebra will be slightly different within its own grouping</a:t>
            </a:r>
          </a:p>
          <a:p>
            <a:r>
              <a:rPr lang="en-US" dirty="0" smtClean="0"/>
              <a:t>Cervical vertebra are labeled from 1 – 7 based on their position to the skull</a:t>
            </a:r>
          </a:p>
          <a:p>
            <a:r>
              <a:rPr lang="en-US" dirty="0" smtClean="0"/>
              <a:t>Thoracic vertebra will be labeled 1 – 12 based on their position to the cervical vertebra</a:t>
            </a:r>
          </a:p>
          <a:p>
            <a:r>
              <a:rPr lang="en-US" dirty="0" smtClean="0"/>
              <a:t>Lumbar vertebra will be labeled 1-5 based on their position to the thoracic vertebra</a:t>
            </a:r>
          </a:p>
          <a:p>
            <a:endParaRPr lang="en-US" dirty="0"/>
          </a:p>
        </p:txBody>
      </p:sp>
      <p:pic>
        <p:nvPicPr>
          <p:cNvPr id="4098" name="Picture 2" descr="http://www.buzzle.com/images/diagrams/human-body/vertebral-column-label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17" y="1953418"/>
            <a:ext cx="5626133" cy="439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01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Differences in Vertebra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cervical vertebra are the most different</a:t>
            </a:r>
          </a:p>
          <a:p>
            <a:r>
              <a:rPr lang="en-US" dirty="0" smtClean="0"/>
              <a:t>Because they have the most range of functions, they will look the most different</a:t>
            </a:r>
          </a:p>
          <a:p>
            <a:r>
              <a:rPr lang="en-US" dirty="0" smtClean="0"/>
              <a:t>C</a:t>
            </a:r>
            <a:r>
              <a:rPr lang="en-US" baseline="-25000" dirty="0" smtClean="0"/>
              <a:t>1</a:t>
            </a:r>
            <a:r>
              <a:rPr lang="en-US" dirty="0" smtClean="0"/>
              <a:t> is referred to as the </a:t>
            </a:r>
            <a:r>
              <a:rPr lang="en-US" b="1" dirty="0" smtClean="0"/>
              <a:t>Atlas</a:t>
            </a:r>
            <a:r>
              <a:rPr lang="en-US" dirty="0" smtClean="0"/>
              <a:t> and holds up the skull</a:t>
            </a:r>
          </a:p>
          <a:p>
            <a:r>
              <a:rPr lang="en-US" dirty="0" smtClean="0"/>
              <a:t>C</a:t>
            </a:r>
            <a:r>
              <a:rPr lang="en-US" baseline="-25000" dirty="0" smtClean="0"/>
              <a:t>2</a:t>
            </a:r>
            <a:r>
              <a:rPr lang="en-US" dirty="0" smtClean="0"/>
              <a:t> is referred to as the </a:t>
            </a:r>
            <a:r>
              <a:rPr lang="en-US" b="1" dirty="0" smtClean="0"/>
              <a:t>Axis</a:t>
            </a:r>
            <a:r>
              <a:rPr lang="en-US" dirty="0" smtClean="0"/>
              <a:t> and it helps spin the head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5122" name="Picture 2" descr="http://www.bartleby.com/107/Images/small/image3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911" y="1603288"/>
            <a:ext cx="5208905" cy="457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3422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Axial Skeleton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These bones total roughly 80 bones </a:t>
            </a:r>
          </a:p>
          <a:p>
            <a:r>
              <a:rPr lang="en-US" dirty="0" smtClean="0"/>
              <a:t>With a total of 80 bones it accounts for just under 40% of the bones in the adult body</a:t>
            </a:r>
          </a:p>
          <a:p>
            <a:r>
              <a:rPr lang="en-US" dirty="0" smtClean="0"/>
              <a:t>However, these bones do carry a large percentage of the weight of the human skeleton</a:t>
            </a:r>
            <a:endParaRPr lang="en-US" dirty="0"/>
          </a:p>
        </p:txBody>
      </p:sp>
      <p:pic>
        <p:nvPicPr>
          <p:cNvPr id="8194" name="Picture 2" descr="http://ed101.bu.edu/StudentDoc/Archives/fall05/kingali/axial%20skelet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2006" y="1690688"/>
            <a:ext cx="2648585" cy="446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2992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Sacrum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sacrum</a:t>
            </a:r>
            <a:r>
              <a:rPr lang="en-US" dirty="0" smtClean="0"/>
              <a:t> consists of the fused components of five sacral vertebra</a:t>
            </a:r>
          </a:p>
          <a:p>
            <a:r>
              <a:rPr lang="en-US" dirty="0" smtClean="0"/>
              <a:t>These vertebra are not fused during infancy but start to fuse once the person is fully developed</a:t>
            </a:r>
          </a:p>
          <a:p>
            <a:r>
              <a:rPr lang="en-US" dirty="0" smtClean="0"/>
              <a:t>Generally the fully finish fusing by 25</a:t>
            </a:r>
            <a:endParaRPr lang="en-US" dirty="0"/>
          </a:p>
        </p:txBody>
      </p:sp>
      <p:pic>
        <p:nvPicPr>
          <p:cNvPr id="1028" name="Picture 4" descr="http://www.nlm.nih.gov/medlineplus/ency/images/ency/fullsize/194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91" y="1825625"/>
            <a:ext cx="4759878" cy="380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000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Sacrum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broad flat surface of the sacrum is important to the function of the lower body</a:t>
            </a:r>
          </a:p>
          <a:p>
            <a:r>
              <a:rPr lang="en-US" dirty="0" smtClean="0"/>
              <a:t>It provides enough area for a large number of muscles to attach</a:t>
            </a:r>
          </a:p>
          <a:p>
            <a:r>
              <a:rPr lang="en-US" dirty="0" smtClean="0"/>
              <a:t>Muscles of the legs and hips can attach here and have a large anchor point that allows movement of large and heavy legs</a:t>
            </a:r>
            <a:endParaRPr lang="en-US" dirty="0"/>
          </a:p>
        </p:txBody>
      </p:sp>
      <p:pic>
        <p:nvPicPr>
          <p:cNvPr id="2050" name="Picture 2" descr="https://classconnection.s3.amazonaws.com/731/flashcards/647731/jpg/muscle-2132011139173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60"/>
          <a:stretch/>
        </p:blipFill>
        <p:spPr bwMode="auto">
          <a:xfrm>
            <a:off x="6019800" y="1690688"/>
            <a:ext cx="6096000" cy="429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221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Sacrum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sacrum is different between males and females</a:t>
            </a:r>
          </a:p>
          <a:p>
            <a:r>
              <a:rPr lang="en-US" dirty="0" smtClean="0"/>
              <a:t>The male sacrum is flattened and designed for bipedal movement</a:t>
            </a:r>
          </a:p>
          <a:p>
            <a:r>
              <a:rPr lang="en-US" dirty="0" smtClean="0"/>
              <a:t>The female sacrum is much more curved</a:t>
            </a:r>
          </a:p>
          <a:p>
            <a:r>
              <a:rPr lang="en-US" dirty="0" smtClean="0"/>
              <a:t>This allows for more space and room during child birth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259" y="1015714"/>
            <a:ext cx="4575738" cy="28369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333" y="4133088"/>
            <a:ext cx="5819867" cy="247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894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Coccyx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small </a:t>
            </a:r>
            <a:r>
              <a:rPr lang="en-US" b="1" dirty="0" smtClean="0"/>
              <a:t>coccyx</a:t>
            </a:r>
            <a:r>
              <a:rPr lang="en-US" dirty="0" smtClean="0"/>
              <a:t> consists of a number of vertebra that will fuse by the age of 26</a:t>
            </a:r>
          </a:p>
          <a:p>
            <a:r>
              <a:rPr lang="en-US" dirty="0" smtClean="0"/>
              <a:t>The number of vertebra in the coccyx will vary from person to person</a:t>
            </a:r>
          </a:p>
          <a:p>
            <a:r>
              <a:rPr lang="en-US" dirty="0" smtClean="0"/>
              <a:t>Generally it is 3-5 vertebra</a:t>
            </a:r>
          </a:p>
          <a:p>
            <a:r>
              <a:rPr lang="en-US" dirty="0" smtClean="0"/>
              <a:t>The most common number is 4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7458" y="1490663"/>
            <a:ext cx="44100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09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Coccyx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coccyx provides an anchor point for many ligaments and for the muscles that controls the anal opening and pelvic floor</a:t>
            </a:r>
          </a:p>
          <a:p>
            <a:r>
              <a:rPr lang="en-US" dirty="0" smtClean="0"/>
              <a:t>The coccyx is a funny bone because it is part of a vestigial tail </a:t>
            </a:r>
          </a:p>
          <a:p>
            <a:pPr lvl="1"/>
            <a:r>
              <a:rPr lang="en-US" dirty="0" smtClean="0"/>
              <a:t>Not “the funny bone”</a:t>
            </a:r>
          </a:p>
          <a:p>
            <a:r>
              <a:rPr lang="en-US" dirty="0" smtClean="0"/>
              <a:t>However it has a purpose in humans, so we have not lost it yet</a:t>
            </a:r>
          </a:p>
          <a:p>
            <a:endParaRPr lang="en-US" dirty="0"/>
          </a:p>
        </p:txBody>
      </p:sp>
      <p:pic>
        <p:nvPicPr>
          <p:cNvPr id="3074" name="Picture 2" descr="http://www.thepregnancycentre.com.au/getattachment/119af39f-6069-4e47-ad9c-2bff238ab2e6/What-are-the-Pelvic-Floor-Muscles-and-what-do-they.aspx?maxsidesize=3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58"/>
          <a:stretch/>
        </p:blipFill>
        <p:spPr bwMode="auto">
          <a:xfrm>
            <a:off x="1118616" y="1352582"/>
            <a:ext cx="4781038" cy="5297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0738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www.youtube.com/watch?v=icFMTB0Pi0g</a:t>
            </a:r>
            <a:r>
              <a:rPr lang="en-US" dirty="0" smtClean="0"/>
              <a:t> </a:t>
            </a:r>
          </a:p>
          <a:p>
            <a:endParaRPr lang="en-US" dirty="0"/>
          </a:p>
          <a:p>
            <a:r>
              <a:rPr lang="en-US" dirty="0" smtClean="0"/>
              <a:t>How the spine bends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www.youtube.com/watch?v=miWPVMmn-zQ</a:t>
            </a:r>
            <a:r>
              <a:rPr lang="en-US" dirty="0" smtClean="0"/>
              <a:t> </a:t>
            </a:r>
          </a:p>
          <a:p>
            <a:endParaRPr lang="en-US" dirty="0"/>
          </a:p>
          <a:p>
            <a:r>
              <a:rPr lang="en-US" dirty="0" smtClean="0"/>
              <a:t>When it does not bend correctly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2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Ribs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ribs</a:t>
            </a:r>
            <a:r>
              <a:rPr lang="en-US" dirty="0" smtClean="0"/>
              <a:t> are elongated, curved and flattened bones that surround the thoracic cavity</a:t>
            </a:r>
          </a:p>
          <a:p>
            <a:r>
              <a:rPr lang="en-US" dirty="0" smtClean="0"/>
              <a:t>Their other, less common, name is the </a:t>
            </a:r>
            <a:r>
              <a:rPr lang="en-US" b="1" dirty="0" smtClean="0"/>
              <a:t>costae</a:t>
            </a:r>
          </a:p>
          <a:p>
            <a:r>
              <a:rPr lang="en-US" dirty="0" smtClean="0"/>
              <a:t>These bones often give basis for Mr. Owdij’s favorite meal!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4573" y="2239155"/>
            <a:ext cx="5334000" cy="298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636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Ribs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690688"/>
            <a:ext cx="5181600" cy="509665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12 ribs are broken into two main categories</a:t>
            </a:r>
          </a:p>
          <a:p>
            <a:r>
              <a:rPr lang="en-US" dirty="0" smtClean="0"/>
              <a:t>The first seven pairs of ribs are called </a:t>
            </a:r>
            <a:r>
              <a:rPr lang="en-US" b="1" dirty="0" smtClean="0"/>
              <a:t>true ribs</a:t>
            </a:r>
          </a:p>
          <a:p>
            <a:r>
              <a:rPr lang="en-US" dirty="0" smtClean="0"/>
              <a:t>This is because they attach to the sternum with </a:t>
            </a:r>
            <a:r>
              <a:rPr lang="en-US" b="1" dirty="0" smtClean="0"/>
              <a:t>costal cartilage </a:t>
            </a:r>
          </a:p>
          <a:p>
            <a:r>
              <a:rPr lang="en-US" dirty="0" smtClean="0"/>
              <a:t>The remaining ribs (pairs 8 – 12) are called </a:t>
            </a:r>
            <a:r>
              <a:rPr lang="en-US" b="1" dirty="0" smtClean="0"/>
              <a:t>false ribs</a:t>
            </a:r>
          </a:p>
          <a:p>
            <a:r>
              <a:rPr lang="en-US" dirty="0" smtClean="0"/>
              <a:t>This is because they connect to the sternum through the 7</a:t>
            </a:r>
            <a:r>
              <a:rPr lang="en-US" baseline="30000" dirty="0" smtClean="0"/>
              <a:t>th</a:t>
            </a:r>
            <a:r>
              <a:rPr lang="en-US" dirty="0" smtClean="0"/>
              <a:t> rib or do not connect to the sternum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927" y="1690688"/>
            <a:ext cx="4098561" cy="4897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60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Ribs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ribs attach to the thoracic vertebra</a:t>
            </a:r>
          </a:p>
          <a:p>
            <a:r>
              <a:rPr lang="en-US" dirty="0" smtClean="0"/>
              <a:t>These connects happen at the </a:t>
            </a:r>
            <a:r>
              <a:rPr lang="en-US" b="1" dirty="0" smtClean="0"/>
              <a:t>head</a:t>
            </a:r>
            <a:r>
              <a:rPr lang="en-US" dirty="0" smtClean="0"/>
              <a:t> of the rib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neck</a:t>
            </a:r>
            <a:r>
              <a:rPr lang="en-US" dirty="0" smtClean="0"/>
              <a:t> of the rib connects the head to the curvature of the rib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body</a:t>
            </a:r>
            <a:r>
              <a:rPr lang="en-US" dirty="0" smtClean="0"/>
              <a:t> of the rib is curved and flattened and makes up the majority of the rib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8781" y="2049279"/>
            <a:ext cx="5137727" cy="301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68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Rib Movement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Take a moment to try something…</a:t>
            </a:r>
          </a:p>
          <a:p>
            <a:r>
              <a:rPr lang="en-US" dirty="0" smtClean="0"/>
              <a:t>Take a big breath in</a:t>
            </a:r>
          </a:p>
          <a:p>
            <a:r>
              <a:rPr lang="en-US" dirty="0" smtClean="0"/>
              <a:t>What way do your ribs move?</a:t>
            </a:r>
          </a:p>
          <a:p>
            <a:r>
              <a:rPr lang="en-US" dirty="0" smtClean="0"/>
              <a:t>Do they expand?</a:t>
            </a:r>
          </a:p>
          <a:p>
            <a:r>
              <a:rPr lang="en-US" dirty="0" smtClean="0"/>
              <a:t>Do they lift?</a:t>
            </a:r>
          </a:p>
          <a:p>
            <a:r>
              <a:rPr lang="en-US" dirty="0" smtClean="0"/>
              <a:t>Do they separate left and right?</a:t>
            </a:r>
            <a:endParaRPr lang="en-US" dirty="0"/>
          </a:p>
        </p:txBody>
      </p:sp>
      <p:pic>
        <p:nvPicPr>
          <p:cNvPr id="1026" name="Picture 2" descr="http://i57.tinypic.com/205fq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90" y="2027420"/>
            <a:ext cx="5286375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654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Cranium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bones of the </a:t>
            </a:r>
            <a:r>
              <a:rPr lang="en-US" b="1" dirty="0" smtClean="0"/>
              <a:t>skull</a:t>
            </a:r>
            <a:r>
              <a:rPr lang="en-US" dirty="0" smtClean="0"/>
              <a:t> protect the brain and guard the entrances to the digestive system, respiratory system and the center of the nervous system</a:t>
            </a:r>
          </a:p>
          <a:p>
            <a:r>
              <a:rPr lang="en-US" dirty="0" smtClean="0"/>
              <a:t>This makes their jobs vitally important</a:t>
            </a:r>
          </a:p>
          <a:p>
            <a:r>
              <a:rPr lang="en-US" dirty="0" smtClean="0"/>
              <a:t>Without properly formed skulls humans have a reduced chance to survive</a:t>
            </a:r>
            <a:endParaRPr lang="en-US" dirty="0"/>
          </a:p>
        </p:txBody>
      </p:sp>
      <p:pic>
        <p:nvPicPr>
          <p:cNvPr id="9220" name="Picture 4" descr="http://www.eatonnott.co.uk/shop/image/cache/data/3skull_1-600x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911" y="1690688"/>
            <a:ext cx="4377658" cy="4377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0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Rib Movement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When the ribs move they often move similar to a bucket handle</a:t>
            </a:r>
          </a:p>
          <a:p>
            <a:r>
              <a:rPr lang="en-US" dirty="0" smtClean="0"/>
              <a:t>They lift from the bottom and they raise to increase the volume of the thoracic cavity</a:t>
            </a:r>
          </a:p>
          <a:p>
            <a:r>
              <a:rPr lang="en-US" dirty="0" smtClean="0"/>
              <a:t>This means the ribs do not have to expand very much when we breathe</a:t>
            </a:r>
          </a:p>
          <a:p>
            <a:r>
              <a:rPr lang="en-US" dirty="0" smtClean="0"/>
              <a:t>They can simply move a small amount and change position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6409113" y="5642760"/>
            <a:ext cx="49975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www.youtube.com/watch?v=V45Jywr4nhA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074" name="Picture 2" descr="http://www.courses.vcu.edu/DANC291-003/rib.pum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083" y="1690688"/>
            <a:ext cx="3681646" cy="3490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59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Rib Movement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However the ribs are relatively easy to break</a:t>
            </a:r>
          </a:p>
          <a:p>
            <a:r>
              <a:rPr lang="en-US" dirty="0" smtClean="0"/>
              <a:t>Any sudden impact can crack a rib</a:t>
            </a:r>
          </a:p>
          <a:p>
            <a:r>
              <a:rPr lang="en-US" dirty="0" smtClean="0"/>
              <a:t>Because they are so tightly held by cartilage and muscle the don’t need a cast</a:t>
            </a:r>
          </a:p>
          <a:p>
            <a:r>
              <a:rPr lang="en-US" dirty="0" smtClean="0"/>
              <a:t>However, every time you breathe you will be shifting the broken setting</a:t>
            </a:r>
          </a:p>
          <a:p>
            <a:r>
              <a:rPr lang="en-US" dirty="0" smtClean="0"/>
              <a:t>This can be very painful</a:t>
            </a:r>
            <a:endParaRPr lang="en-US" dirty="0"/>
          </a:p>
        </p:txBody>
      </p:sp>
      <p:pic>
        <p:nvPicPr>
          <p:cNvPr id="6" name="Picture 2" descr="http://www.oceanodyssey.net/images/L13Rib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082" y="1679620"/>
            <a:ext cx="4513289" cy="4497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5740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Sternum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sternum</a:t>
            </a:r>
            <a:r>
              <a:rPr lang="en-US" dirty="0" smtClean="0"/>
              <a:t> is a flat bone that forms in the anterior (towards the chest) wall of the thoracic cavity</a:t>
            </a:r>
          </a:p>
          <a:p>
            <a:r>
              <a:rPr lang="en-US" dirty="0" smtClean="0"/>
              <a:t>It is also commonly called the breast bone</a:t>
            </a:r>
          </a:p>
          <a:p>
            <a:r>
              <a:rPr lang="en-US" dirty="0" smtClean="0"/>
              <a:t>This bone is connected to the ribs through cartilage and it articulates with the clavicle </a:t>
            </a:r>
            <a:endParaRPr lang="en-US" dirty="0"/>
          </a:p>
        </p:txBody>
      </p:sp>
      <p:sp>
        <p:nvSpPr>
          <p:cNvPr id="5" name="AutoShape 2" descr="data:image/jpeg;base64,/9j/4AAQSkZJRgABAQAAAQABAAD/2wCEAAkGBxQSEhUSExQUFBIXFxgWGBYVFhUXGRkYGRcXGRcXGBUYHCggGBwmHRcXITEiJSkrLi4uFx8zODMsNygtLisBCgoKDg0OGxAQGywkICQtNCwsLCwsLCwsLCwsLCwsLC0sLC0sLCwsLCwsLCwsLCwsLCwsLCwsLCwsLCwrLCwsLP/AABEIAOEA4QMBIgACEQEDEQH/xAAbAAEAAgMBAQAAAAAAAAAAAAAABAUCAwcGAf/EAD8QAAEDAQQHBgMGBgICAwAAAAEAAhEDBBIhMQVBUWFxgZETIjKhscEGcvAjQlJi0eEUM4KisvGSwgdjFSQ0/8QAGQEBAQEBAQEAAAAAAAAAAAAAAAECAwQF/8QALBEBAQACAgEDAwIFBQAAAAAAAAECEQMxIRIyQQQFwWFxEyJRgdEjYpGx8P/aAAwDAQACEQMRAD8A7MiIvluwiIgIiICIiAiIgKPb7cyiw1Kjg1o1lSCYxXJvifS5tVoIM9jTMBv4nAxjzw6lb48PVS3S00l8a1qxu2dpps1OIlzuAOXE9FB/+PtNTvOqPJ+Z3oCB5K10BouYJElews9hAGS9cxxx6Yc5/hLTR7zKlQEbHuPk6R5K10V8cvpkMtTZbl2gGXzDVx9F661WAEZLxWn9GRJjFLhjl2b06FZ67XtDmEFpyIWxcz+CdLmz1hZ3Emk/wz90xPSMeu1dMXkzw9N03LsREWAREQEREBERAREQEREBERAREQEREBERAREQQ9L1LtF+8R1MLlGhqQLpOZcTwnH3XVdNU71F26D0K5noeAHD70Ajc5pg9QXL08Hyzk6NoOzgNlW0Kso2ptKmHOOGGQJ9FMsVup1QTTeHAGDGYOcEZgrsy3kKk09ZQRKs7bb6dId9wBOQ1ng3MqBpK0NfSL2zkTBBBynCc0VzWrSuV2aoqgciW4/3O6LrNjqXqbHbWg+S5bayXVWTib7R5gnpiOS6jYKd2mwbGj0XDn+Fxb0RF52hERAREQEREBERAREQEREBERAREQEREBERB8e2QQcjguZ0LE5lqe0Aw2qJ4F4Dv7r3kumrxWlrOWWxxAJa8BxjVGPSZ6Lrw5aqVdUC1v2TyIHhwcbw+8O79YlVlktAZazTY0tDrrDBdOZcZ/DAcMNWOWSsrToXtO+2q9mshoEj5ScvrgqPSth7F0U3uNQgkXziZkuJdnJ1neNq9TKwpRWtFQubeuXW/eJABON0eIbeR3qwc3tGwCCBBkSMWnEQdwI5qnsejzVcXPe4PzL6ZaHEglsjUJgyMsVaU9Hmz03kvc6GnAgAfMYzMIPKaJsBfaqQdnAeR8wMf2h3kujrx3wpZ3OtDqjgW3WAAHMZgTvglexXl5bvJqCIi5KIiICIiAiIgIiICIiAiIgIiICIiAiIgIiICoPiBkVqT9oc3nmFfqs+IaV6l+ZrmuHGf3ViqWxWqo2+GuJh5ZdJ2uvACTA7tRkcAFcOpMc0FwN8NOLSZBiXZHLAccFQ2Y3arifDUuOaTqe1oa5p4tA447F6Gx03XcAMZ3gSIiOh5L2Y3cYrCrTaxruzb3pk4iS6RJJJxPhxVNaaz3VKUuMOJMA4Q1jjw8T6f/FXdva7NwGZw1YkRI3ARyXnO8ahf91jDTZ+ZznBz3eQx47FM7rEna7+GGYVX/ifA4NV2oWhqIZRYBsk8SZKmryVoREUBERAREQEREBERAREQEREBERAREQEREBERAUHTJ+z4ub6rbabcxmZk/hGJ/ZU1oruquBODRk33O0qxX2rQlpIicyCJBjWpGj3vY97TLaeF2e9B1if3Oa22biBvOoaz9blYUKcEmZmOUD68l6OHpnNT259So4gz2YbqwaTtJzw2Yc8lhUoQMc44ADYFb1mQXG/AgHc2J1bD7KDaRKnN8Lgm6MP2TPlUleesVqdSJEXmEzGzeFd2e1sf4TjsyPRcKrciIogiIgIiICIiAiIgIiICIiAiIgIi1Wm0tpiXGPU8Ag2oqatpZzsGNujacT0yVLW0sxzS91QEj7r3XSeDcp3TK1jhb0PT2nSLG4Dvu2D3OpQK1pqPzN0bG+5zVZStgPgpWkjbcp3eROfJaq2k33rrWVZz79B3/QzG9b/AId/Q3Fmyi0LMQFAs1secDTBOUtOA23mnERzU00C4Tce/VF26PM+8xhOas4sr2vqiZZK4EuEnVhGG3vExPopNkIL3m6Q4EA4zIugiYMTjChAOy7F8bgwA8R2iaHqy6o2C2HDuwBHdbI1+q746k1HOpT6oFVwAfN1riRdBGLhGJxyyUe1VBOJMnURHQ5HktVsrA17hbfN0ANutOMkl3eIGA2/iw1r7WYSCOxqcLtOD/xKmer4sWeGoxnqWDqAOIz3IaRbm17Sfygidpxg7DiDlvUK022oDDaYb80uJ4MbievJcbxZS+G/VFpStlRmu+Njs/8Al+qsLNb2Pwm67Y7A8tq8tR0m9xLbtYkZ3aN0DjfMjos7TbWtBL6dpECZLKd3qP1U/h39E3HsEXkKOlGtLQyqCXQIY6+JO3CIlXFHS5GFRvNv6LFxs7Fuiwo1mvF5pkLNZBERAREQEREBERAREQY1HhoJOQElULZquL3chsGoKw01Uhgb+IxyGJ9lFszcFVjXRst4Pc69AN1rWuLdd2SW71haPh6mwdowd9uMHEHbIO3qrWwUwacfneejz+ihaStzmX4BdAyGobSSvZjqRi9qus1tSi6oxrmucSQwOgd0wZxxOGcZwtGh7VDXud4SRcYCDBEhwHOMcplRrjrl1plpgPc0yJJkgEee+VMrWVjDTDR3Q0uI3CABhuvK3GWaqbSLMAXB5dBOJIwmRtByyAlT21KjsG1HRtDQejohajYT447pzGRGx10eEc5GtT2sdgTLpGcn/HIclL4nhUK22qtQpVKsioGMc/vEAd1pJBIG7PDmuXN+K7UK767Kga5+bboLI2QZ6zK6lpGgytSqU3DuuaWmHNa4AjOCZHMclxq1WR1Ko+k7xMMGNesHmCDzXm5c8u+n2ftXFw8lyxzkt/C0snxZaKdf+Je4VHRBa4BrYxwF0d3PPrK6sW1nYl9zZdjHhIy68VxvQ+jjaKzKUwDi44SGDxETryA3kLs1K6IaAMAAAC1xAGAmCTzV4s8tbvlj7px8WGeOOEkuvP4au1eMH1HZ62hnnGviq5xDDfBvGcd4JEiTjw4K4rMddJktGWJzGyMhyxUGtYy1pe5uEQBnAyxGYnDEZaxmvRPM8vkqnTFclzHN7zCIDZA7517jG3fCmkNpMpuLS9/guvdeAc4HLHACOijtsTH0qgdmHEf2tcD1J6KKXOutc8iW3S28QLwaSCAfxfurMZJqJte2f4bYBfImpmCDdg8suSyq2e65hbJY9uTiSQYkGTjkFL0faS8ibwJGLHCCMJBw4EYLbbmQKY2Oj+xyznq41Z2raVTsX3h4Tg4btvJX4KorU2QrHRNW9TG1vdPLLyheRupiIiiCIiAiIgIiICIiCl0s6aoGxvqf2WdELVpEfbn5W+6yrGGO2xA4nAeZCrUWVgMUmk/hvHniVCptgY4OcS488hyGCmWrCm1n4oby+95AqG+pLiu3NeoxjPli+zNcwsgCRhxGR5GOS8/YK189pOoCNxx8u7G0lyvLbUim47iOuHuqPQ1Om+46oC5gbi0ZSNZaPEMMvVdOLLePlLNL6x1+7EF41CRAG/aOsKZBbjLWzj3cW9TgeIAUapVZIILaZGTfESBquNwHEEqW17Hw5zC07YIPEEY9YWsuu9Ea8cXXA47SS0eYPlK5d8b2ztLY+WtbdZTYIMyC2/JMDH7SOQXVa7GEd5zyBql/oFxz4jqMda65pjuX4E/laGnPeCvP9R7H2PsmO/qLf6T/AAu//HNru2iowMa6/TBxMEXXgADA59pjwGxdExBvXQzee8OuAC5Z8EVKbbYwVASHNe0QDg6JBwxyaeq6vTa0CA5/V/1CvB54+3P7xj6fqrf6yf4/DFwPiN1/z4dDBHljtVfb68gYFrcDdJnH61KwqVmMHdaRP3g04bz95RWupXTfuVWnBxwOG+mcuUld8eny3n6jiHhodjVLQRsJIaOMd3HeV6J1JoAaAIaABhlGXsV5m3tbTcAyY7RhaHGSAHB0ScdRznPNemDpAO3HriscuWouMfXui6/8Bx+Q4O6Z8lL0mO5OxzT/AHAHyKh0yCYORBBUh81KDmz3rrmn5gI9Vjiu5cS+LtDrhZ6Ed3nt4H1H6LC/eaHDIgHqJTQ/8x/y+64t1coiKMiIiAiIgIiICIiCm0sIqtO1vof3WQEmm3a8TwaC71ATTR79Pg72WVibNVp/Cxx6loHoVvCbyi/CVa3S8D8LSeZMDyDlWVnw+NuI91ZVfE48B0E/9lU27xA81eS7zpj006eqxR4vYP7h/vksdEWJ7hfaA0AAXTrjCcMGjCBw5qLpIio+nSLrrYLifMH+w9VM0NULSQYkRIOR2H6/124pqM5LmwUWiS2GvOJ7ox37+IK3ii8kk3Y3EjrgfJRu3JwqEA7NQ4OyJ+sFuY+9gCSNxcfIH1hXKzetbZbiA0Euc0N/4jmSZJXFtPV6b7VWfSAFM1DdgQNhIGqSCea7MbK3Nwga5OJ4kYdFxG2tb21QNF1oqPuiIgXzAjVAjBcPqr/LI+99gn+rnf0/K1+CbTSp22masXTeaCRk4jundsn8y66WBwkEEfWThl5rjXwuxptlAPEt7TEROokGNxg7oldi/hgMpI1EHEfqOh4q/Teyuf32a+ol/wBv5oKTwZF2N8k+QEqJbLM29IANTKYAidU6uePFbXvAwc4ji4jyOPVa/wCJIwZBbrB8MbQ7XwXbCzetafFUGmbK6l4gHXoMjCLpmHNJywkHaBlgp2jKs2ekf/Wz/EKJpM9o+6TDfvH8LZyGzXgsNFPhj6czcdHKB7h3VZ5p4axWlkfecd3qrKwnvPbwd1EerSqrR+Cs6ODwdrSDyIj/ACK5cV1muXSBSENLfwlzeQcbv9sLdoRuNQ8B6lYWlt19QbXB3VrR/wBStugj3X/N7BTOatX4WaIiwgiIgIiICIiAiIgpNKumsB+Fvrj+im6Nb3nfI31cq5/erPP5o6YKxsTu/UGxjPV/7Lrxe4y6fHum8dpPlh7KrtBkjh7lWVUw08/UqqqOxbw9ysX3VZ0ptMkCvT3sg8nEt873RWujDTayDJqH7xwnZDtQ3Z7iq6oxjrWe0EhrQ5o4sOI358yrDRFQS4kSwGL2YmMQf1XomrjJWfld2O0gd3xkZ3QcDv1Tz5KXUtUav16futdKzNiWm63OGxd5SMOSyDmNkjvHPOfPIK31b71GfDS6kXd6p4dTNvEfW/BeA+P9Dupv/i3OZFZ4bcAILSGYGfvSGYmBBO9dJrUgYc77uMHbt4qjtFgbbqdalVlvfEOESy7BbEjYSDxcpycfqxsev6H6q/T80z346v7f+8vP/wDj7QpA/jJY5rg+n2cY3bwDnXiYB7sRGRzEr2bWlmLSSzYdXX/fRV9CmLI6hQpgmmGOvYCSBd75gYm86eZVxTpCmDdyzgRHJMMJjjIz9X9Refmyzv8Ab9vh8basMun6HJQLXaAcJukY3TIJGsg5evJTTcJnwu4x5ZFa7RZ2AXnm8BiL8QDtAiJx81Z6v7PN4eb0qaboLJa4eIjWBqJ+8d4lRPh4giqfzgD5Q2G+Yd0Uy3uHaNvNIYRI1XgDjw2woeimNbXrtYIaMYGUl7yI3ZrOWpjqNTtcWU58Qrejm3mPI/oqWi/PiPdXNnzbx9iPdccfdGr016RZ3ifyt9XLRoN8Oe3g72PspVtPfLddwHo50+oVfYDFcbwR5T7K8nuqTpeoiLmCIiAiIgIiICItdofDHHYCfJBR2HEk7ST1Kl6KdjaHnK+ByY0D9+ai2HBu/wB1MpUS2z1A3Ml3QYegXfhnm1M+tMbQ7uDgPRVBBF1xyN6OR/dWmkTDVpt1GLPSOsGf+U/suMaqnt1FvbUqjjgQWnkZaepOPBXlnshawNpgOpgYCQDJxxnB3lmqPSczSOq8R1F4Yf0qz0HfbTDr0XjeDCJug+FuozHmV6MbPTNs3vwsqAecXMg7AG+ZnFSqNAky7DY0H1+v3+Gs4Z3Z3SVnSqmC4xAygZxn54LWp6v1S9I+kLWBGJAvACIJc4mAAD9dFr0I+RUgie1qTxvuww1jLksa9iaXtcSXFu/C9M92N+PIJoFuFQ3cTVqHV+M70xu7Yl6Y6TtFyvRgS7v5ATApuJAngOil6PtQcAQQWuxaR6Rq/wBjDAKLpRv21E7b7cxIBY44H+mOa+2KximDdJGN4N1EDUN8CN6W/wA0h8JT7O5vhxbsnEcCc+qi12vGAp3gcCCGyOBnyU6vUIIgi6donznWPRa3VnEEiJHGemvqkkl8L8Ku2WUFs1u61pvNE96Y1uBy+pVNoeiGtqPH3nkDV3WyBh1PAhTdNh/cqTfaDBbGGPhdGuDE7juUTRc9jjrc88rxA9FjKz0fytTvykMBi9qvAc4lXdB8AHePUKE2j/8AVB13r3nHopFlMs5Lj8xfhlpLC0Ujqcx7D1a4ekc1FOFVh/MPPD3VjpOlJpnWCRzIkeYVZbDk7eD7rryzztnHp6BEBRcFEREBERAREQFE0q+KZGtxA/XyUtVlsdeqRqb6n9oRWNhoydzcTxOQ+tysA37MjXB85UXRT3XZc0gON5uWWqRqMAKWy0Auuw4GNYI8yIXswx1jpzt3VPpHGANZAHNT9KUZouaNQBH9Mfoo76MV6YOWJH9I/wBK0e2QRtBHVeWz03TpvbxekGl1NoGZewA7yYHqpuj67b11zjTdqyg7xOHMKDbMKeM91wmMxGBI4Te/pUjQLhBJk1HTIDSRGpoMRC74XWPTN7eho2Ua3l3CBPTFbbQcmjACCY2DwjrjyWNmpBgkgNwxy5kx9dUZjLjgMz7BXLxNTuohWmuSbjeZGe9rd+/V6bdCtHecMAXvIHFxWy7iXQJyAkCBsE+f+lq+HHnsyCIh7xgZGDiMDrTi/RMmvTdIGpRccQHZCMZa5rY3gkYrKw2gnuv8Q15T+h+uH3TN41KAiW9pOYGTHuzO8BbizG9HzDbsIjWP22ROTvV/5XFvoYtLDjHpq4RlyUetZQMe0LeN39MVtLrpDtX/AFP6Z8l8tlCe9dDuk+ef1tWsb489wec0jUDyWU3X3Qe8fCMDswHJa6Bii2NnuVhp2o0ODgXA5PEOHdjOTHeGEcti3WKne7JpGJukjZOJHmVjO7xizt6QWb7Ds/yRzj9VX6Of3VdqoslAl7wIuNeQZ6wOoXHGeq6XelpWbIB2EFVVvoYkajiOeY6+oVm2uJuAOMR90x1iPNQtJOdLHBpuAhpPzQJjZML1cmO8WMbqpdhqXqbTug8Rgt6rtGvuuczUe8Pf2VivG6CIiIIiICIiATGKprO6QXHMknqrHSD4pu4R1w91ApNwARY2X6optdeaGktAwvHEgAHLaBgeqW20uH2T83gXXNEAHMjE4xBOfJaiC+lZ4wktf5Fw6KdbMSN2ref29V68r6cducm6h3y6uwnVI8lbKps4ms3cHHy/dWy8ttvmujx2naRmq1uZLo4uaY8yAjG9n2fZF3eIgTIjMzInARrzKl21ofVqA4gm75QVpsFnqU3AR2gxhwOIkyZByJzwwPku/HlPms2PR1nSA3MnP64+6+FwOA8I8z+3rwUd7iAT98wBunDy/VbaTYAAyCzyZ+PHz/0sjPkcFp0A+aZwIIe8EGJHfK3yP1Uf4cdNEOzLiXOIykkytcOmcjTVW66iMcag9Ct44EcVH07EU5z7WnBO94B8iVvY4YxGGcR7Kc2jF8b+E5GbvHW3637F9DzcIGYwHt9blrtDLzSAYOo7DqPVYXyQHAYkCRv1jqnHn81qx5m00e1olzi6/wCGHEAB8wcgMAceCs9CC9VYdxd5Yeqi2myPqv7wuMBkicXYRgBgNk7Mt0/RZiuN4cPf2Tks6hI9AqWg5wNUAxec7PGDlIV0qgYVKg/N64rjLZ0rbY7W+oCKYADAGkuaTLhg4CDGHE8lh2lQ0g8uDmG6cBBMkRhjrjCVLsTYvNGAPeG46/Y9VX2M3bMGnJrwORfA8yF6t+rHbn1Wb3XXMdsOPA4FW6prW2WlW1B8tadoB8l5HSs0REQREQEREEPSx+z4ub6qDaZ7N0ZlpA4nBvmQpml/A35x6FaqTLxYNV4E/wBPeHmAtYzdkX4SqFLv3dTGgDiRHoD1Wlzpx2knlq8oUqo672jhqE8w2VDeIEbBC6818SM4MNHiarjsb6n9lZvdAJ2AnooGiG4OdtdHIfRUm3fy3/K70XFp56yCcTmceqtKLVX2LJThaGtzIB2ZnoEvlYlQvoC1MtLTrHPA9CtoWbND6DE4wMzMRlvG5RPhekG0jBlpe9zT+UuN3yW60sDmOa5t4EHXGGw4iBvWj4Zcf4WnIIw8l6uLrtyrP4gaIpOLi1rarZI3y0ZgjMjlKkhkY64jUoXxI0mkwQCDVpg3soLwMdymlxOoDgSZU5v3XFiQhC+rU60N2zwx9F5pN9OjTXCrnOuPa7Y4dNanurtdkcdmIPQqBbslqFenVTaBFZ28A+UeytW5BV2lWw5juLfce6iRuoOgg7464epCi9kS20UxmCbvGA4eZC2l3dJ2Y9MfZb2Ui2u533Xtb1Eg+QC9HDfGmM+0Oo4FsjIieqm6NP2TOEdDCglt1t38JLeQJu+UKbov+U3n/kVws14bSkRFEEREBERBB0x4B8w9Clg8Q4H2RFvj90PhJr+Gpz/xCg2nIr6i3zfCYN+iv5Q4n1K3WvwP+V3oURclebsi2WPxO+Yoi7cXuMulnV/lu4FbKHhbwHoiJz9RMWnS38mp8ql6H/ks4L4i1we2pl20/Ev/AOd/L1Sxfy2fK30CIpz9QxLV4HcFnU8I4L6icHVXJSW3xt+YLXavdfUU5fdFx6eqUHS/hb8w9CiLgrT908D6Kxf428D7oi78PVZzV1r8T/m/6NUrRX8pvP8AyKIuefurXwlIiLCCIi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0" name="Picture 4" descr="http://upload.wikimedia.org/wikipedia/commons/3/34/Sternum_fro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283" y="1825625"/>
            <a:ext cx="4003675" cy="400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023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Sternum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719554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sternum is made of three parts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manubrium</a:t>
            </a:r>
            <a:r>
              <a:rPr lang="en-US" dirty="0" smtClean="0"/>
              <a:t> articulates with the clavicle and connects to the first rib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body</a:t>
            </a:r>
            <a:r>
              <a:rPr lang="en-US" dirty="0" smtClean="0"/>
              <a:t> extends downward and attaches to the cartilage from the 2</a:t>
            </a:r>
            <a:r>
              <a:rPr lang="en-US" baseline="30000" dirty="0" smtClean="0"/>
              <a:t>nd</a:t>
            </a:r>
            <a:r>
              <a:rPr lang="en-US" dirty="0" smtClean="0"/>
              <a:t> to 7</a:t>
            </a:r>
            <a:r>
              <a:rPr lang="en-US" baseline="30000" dirty="0" smtClean="0"/>
              <a:t>th</a:t>
            </a:r>
            <a:r>
              <a:rPr lang="en-US" dirty="0" smtClean="0"/>
              <a:t> rib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xiphoid process </a:t>
            </a:r>
            <a:r>
              <a:rPr lang="en-US" dirty="0" smtClean="0"/>
              <a:t>is the most inferior part of the sternum and is an attachment point for several muscles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7759" r="29308"/>
          <a:stretch/>
        </p:blipFill>
        <p:spPr>
          <a:xfrm>
            <a:off x="1315452" y="1544554"/>
            <a:ext cx="3529263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002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Sternum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589135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There are several features on the sternum that will be important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clavicular notch </a:t>
            </a:r>
            <a:r>
              <a:rPr lang="en-US" dirty="0" smtClean="0"/>
              <a:t>is at the top of the “Y” and is where the sternum interacts with the appendicular skeleton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jugular notch </a:t>
            </a:r>
            <a:r>
              <a:rPr lang="en-US" dirty="0" smtClean="0"/>
              <a:t>is a depression in the superior part of the manubrium 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sternal angle </a:t>
            </a:r>
            <a:r>
              <a:rPr lang="en-US" dirty="0" smtClean="0"/>
              <a:t>is the junction between the manubrium and the body</a:t>
            </a:r>
            <a:endParaRPr lang="en-US" dirty="0"/>
          </a:p>
        </p:txBody>
      </p:sp>
      <p:pic>
        <p:nvPicPr>
          <p:cNvPr id="1026" name="Picture 2" descr="Image result for clavicular notc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4280" y="1027906"/>
            <a:ext cx="3590097" cy="3781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upload.wikimedia.org/wikipedia/commons/thumb/a/ae/SSNb.jpg/220px-SSN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780" y="4750661"/>
            <a:ext cx="2095500" cy="18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8234280" y="5868871"/>
            <a:ext cx="40632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hlinkClick r:id="rId4"/>
              </a:rPr>
              <a:t>https://</a:t>
            </a:r>
            <a:r>
              <a:rPr lang="en-US" sz="1400" dirty="0" smtClean="0">
                <a:hlinkClick r:id="rId4"/>
              </a:rPr>
              <a:t>www.youtube.com/watch?v=KoKq9m_mGBE</a:t>
            </a:r>
            <a:r>
              <a:rPr lang="en-US" sz="1400" dirty="0" smtClean="0"/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185942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Cranium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Out of all of the bones of the skull, only 8 form the cranium</a:t>
            </a:r>
          </a:p>
          <a:p>
            <a:r>
              <a:rPr lang="en-US" dirty="0" smtClean="0"/>
              <a:t>The cranium (aka the braincase) is a collection of 8 bones designed to protect and support the brain</a:t>
            </a:r>
          </a:p>
          <a:p>
            <a:r>
              <a:rPr lang="en-US" dirty="0" smtClean="0"/>
              <a:t>This job is important to human life due to the fact that damage to the brain can have lasting consequences</a:t>
            </a:r>
            <a:endParaRPr lang="en-US" dirty="0"/>
          </a:p>
        </p:txBody>
      </p:sp>
      <p:pic>
        <p:nvPicPr>
          <p:cNvPr id="1028" name="Picture 4" descr="Frontispiece, showing multiple views of Gage's exhumed skull, and tamping iron, 1870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7" t="5563" r="10964" b="12397"/>
          <a:stretch/>
        </p:blipFill>
        <p:spPr bwMode="auto">
          <a:xfrm>
            <a:off x="1792224" y="1403006"/>
            <a:ext cx="3243072" cy="519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886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Cranium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bones of the cranium are the…</a:t>
            </a:r>
          </a:p>
          <a:p>
            <a:r>
              <a:rPr lang="en-US" dirty="0" smtClean="0"/>
              <a:t>Occipital bone</a:t>
            </a:r>
          </a:p>
          <a:p>
            <a:r>
              <a:rPr lang="en-US" dirty="0" smtClean="0"/>
              <a:t>Frontal bone</a:t>
            </a:r>
          </a:p>
          <a:p>
            <a:r>
              <a:rPr lang="en-US" dirty="0" smtClean="0"/>
              <a:t>Sphenoid</a:t>
            </a:r>
          </a:p>
          <a:p>
            <a:r>
              <a:rPr lang="en-US" dirty="0" smtClean="0"/>
              <a:t>Ethmoid</a:t>
            </a:r>
          </a:p>
          <a:p>
            <a:r>
              <a:rPr lang="en-US" dirty="0" smtClean="0"/>
              <a:t>Parietal bones</a:t>
            </a:r>
          </a:p>
          <a:p>
            <a:r>
              <a:rPr lang="en-US" dirty="0" smtClean="0"/>
              <a:t>Temporal bones</a:t>
            </a:r>
            <a:endParaRPr lang="en-US" dirty="0"/>
          </a:p>
        </p:txBody>
      </p:sp>
      <p:sp>
        <p:nvSpPr>
          <p:cNvPr id="5" name="AutoShape 2" descr="data:image/jpeg;base64,/9j/4AAQSkZJRgABAQAAAQABAAD/2wCEAAkGBxASEhUUExQVFBQUExUVFBQWFhIaFhQYGBoWFxYWGBkYHighGBolHhcXIjEiJSk3LjAuGSAzOTMsNygtLisBCgoKDg0OGhAQGjQlHyQ3NCwsMDQ0LCwrLC8sLCwvLC8sLCwsLDQsNCwsLCwsLCwsLCssLCwsLCwsLCwsLCwsLP/AABEIAMIBBAMBIgACEQEDEQH/xAAbAAEAAgMBAQAAAAAAAAAAAAAABAUBAwYCB//EAEMQAAICAQMDAwIDBQUFBQkAAAECAxEABBIhBRMxBiJBMlEjYXEHFEKBkRUzUmJyJFOCodE0c5KzwRZDVGOTo9LT8P/EABkBAQADAQEAAAAAAAAAAAAAAAABAgMEBf/EAB8RAQEBAAIDAQADAAAAAAAAAAABAgMREiExURMiQf/aAAwDAQACEQMRAD8A+44xnktgesZi8wGwPWMxeY34HrGYBzOAxjGAxjGAxjGAxjGAxjGAxjGAxjGAxjGAxlDpPUQbvM/ZSOA6juVKzSKsLuhdk2cA7b8/Pzk+Lq8DSCNWJY+Pa4F7d+3cRt37Pfsvdt91VzgT8ZSp6o0rdnYzOszAKwSSgrRySrIbH92RGwDeLB59rVJXq6MY9gJ3ymJtyujIRG8llXUHwo+OQ14FjjKtOuQ75kdghhYhib20I0lJLVtBCsTtu6F+My3XtOFVizDc5jCmObudwI0mztbd4bYpYAiyKI4IsLPGQI+sQM4RXDMwBUgMUNr3AokA2F9nv23e33VXOTsDHOM9YwMHOWi6e8k8jCOFduqDfvG5u+FQxsyBe34YAx/X9Lk8/SeqzztwOV0nXJ5ZGjU1Twe9oxwJDqBIgUN7WXsjhjuUt7h8Z603Vpi8UQCpvjQgVGAb3b2VSdx2UvgUL5zqNuZrA5Hp/XJFTRLvMplh0xY0p37yEdy12asXQoEruPuGehPs0fTmaRYgBDvkkrat6aQEtuIF3QF/JHnxnWVmNuBzUHWpiY91I7Roxh20xBi7jyAH3Ur0v2Hg85p1HW9RHGm9lsmLfKBGioJInf8A9420DeqqLN++uTWdJrBLtPb2FvgOWCn8iVsj9aP6HIen6um4Ryq0EjGlVyNrn/5bj2v96+r7gYE/RuzIhYUxRSwF0CQCRzz5++bs8jKX1B6gWAbI1E0xIHb3bQgIvfKwBKLXjgkmqHyHYvMptf6n0kLMjShpEBLRRBpZFAAPKRglbDLV1djOS1Or1M27vy2pJqKMbIwOaB/jfg87mokWFGaoYVQBUUKo8BQAP6DMdc0nxXydJqPVw5EcEjmuC5RFv7E2WA/MKciN6p1Z4EMMf+buSS/y29uP+u7+XOVWMzvNpHlVk3qPW/Bg/I9qT/8AbmiPreuobpkJoWREoBPyQLND8rORMZX+XX6d1N/tzWf71f8A6S/9cpI/Xuu7hKmJ4qpd0bAsfl7VhS/A835+QMnZxhQLJIikssbbdzEFi1AvdADyfPk8/qZ/k11b2d122m/aNKCBLp1ZedzRSU3zW2N1rzXmQcWfyzqukep9JqSFjkHcIsRvauR80G+quL23Vi/Iz5Dnl0Bqx4Nj7gjwQfg/mMZ57/qfJ96xnybo3rDVwEBiJ4ufbISHXxW2SiSvnhgTyKIArO99PeqNLq7WNisiruaFwFkUe2zQJDAbgNyki+Lzozua+J7XmatTOiIzuyoqi2ZiAqgfJJ8DInUeqLEQgBklYWkSVuI/xG+FX/M3H6njNGn6W7sJNSQ7jlIlvsxH7gGu43+dh+gWzd0tGi0wm080W2RIpe/tdqDsJ2kd2CEWoBk9u7k14+8v+yl73dtv7zvbeK7na7G6/NdvivvzlkBmcChT04g7VSSDsxwxgigSIo54gbAsMRO3I8ECs2dO9PpCbUn+/wC/QWNRu7XZqlUcVz97+cusYFNqehLIZd7sUl3nYNo2l4hCxBAv6b8/JzbD0kBg7MzOJjMzUAGYwnTgV8DZXj5W8tMYFF0/03DC6OoBZFQBmSMvaxCAHfVr7F8CuSfuRl4PGZxgMYxgMZp1epSJC8jKiL9TMQFHxyT4zGk1SSLuRg6+Aymwfvgb8YxgMYzU0w3BbG4gkC+aBAJr7cj+uBtzVqdOkilHUOjCmVgCCPzBzbkfXatIkeSRtqRqzu3PCqLJ45PA+MDl/UU8ukGzSS/iSA7IZgzpGooNIr/UtbhSkkE0AALI5vTa1NxVgY5WJYq/1O3y24cSHjyDfA8ZKaV5ZHnkHvkNKKFpEpPajugeLLEG/c7c1WYngR1KuoZT5BFjOXk33elbWzGQP3eWP+7bev8Au5CbH+iTyP0a/wBRmiP1Dp+8uncmOZlsRuK/kG+lifIo80cz6/FVtjGMgMYxgM5rrml2TBwxqUEspAoMgjUFSBY48g3/ACzpcrPUOk7kLEMVaO5UYAGmVW4IPlSCQR+fwRkz8FDjMDM5QeJpVQFmIVR5J4AzSuqkLAwkqVNiYEjaf8leT5F+Oeb5GR+qdKXUECRm7a89teAx+7HyR+QydDGFUKOAoAA+wGTOp7n1LvP2f9dT+4mP47sT3j9WoPwHP+8A4rwQOAPGd/nwV1sEcj9CQR+YI5B/MZ9T9B9dOpgCO26eAKkpO0F7HsloHw4B5/xK/wBs6uLk8vV+rSunxjGbJMZX6zq0UTbXLXtDHbHK4RSSAzlFIRfa3LUPa32OSZ9QqIXY0qqWJ5PAFk8YG/GYGZwGM8O/IHNkE+DXFfPgef8A+rPEU4a9pvaxU8HyPI5wN2MYwInV4y0EqqLZonUD7kqQBlPr9JqzqYmR2WJVh4G4iw7GcMO4q0ybFBZXrkqARzb9Ycrp5mBIIikII8ghSQR+eVX9rzAFSqCRSbNsVoRJLQ8Emm27vyuh4ARdHoNWBGS8xYLomYNKSC5kK6oEXyBEB7fH8XLc546fHqHiJudlYRl/xTvf3tv7RDWg2bRwQeOebJsv7Xk7n0L2/wAMfUd5Z0Mn2oAUPvd/Fc7egdQaZLZNnCMoorw4sDaTfH38H4GBXNpNVtkJMpJghRF7jUD3JS7UrBjIEMdncCaoMCScl9GhnDQmYHcsMyMSQfMqFB9TE+1fJJPHJJ5zc0urj+qNJ0+8Z2S/l7HO1v8Axj9M96frMDMELduQ+I5QUdv9Iat//DeBaZx/rPWM8kenU0i/iz+Pf8RRc/F25/0KPnOslegSfABP9Oc+a6SVpF7r3vmJla6v38qpoke1dqDk8IMz5ddRFrfjGM5FDIOv6PppzcsMbsPDFRvH6MOR/I5OxgeY02gAXwK5JJ/mT5z1jGAxjGAzRr4y0UigWWjcAfclSAM34GIOKgkDKGHhgCP0IsZszB0jQEQsQxSOMhhdMp3KCQfpNo3Fn455oZytnVDGMZAZe+hdb2tdGK4nVoWPHwrSpfPj2MP1b88os3aBQZ9Nf/xelP8A9+LL8d61Ex9x3ZguMqpuqlmKaZe84O1nuoYz8735sj/CoJ+9ec96PpNMJZnM0o+liKSP79uMcL8+42351xneuj9W0shk3Rqd/bCpIkm2iC9iVCdsiDcKsEjc9USMrJOlyynVALRczpv7j24aNFVB8xgNZpeP4r3E5O9RtIrxtGXVhHPRSPfbfhlUPtIUMVok/F8g8jVr9TqwZtjPuEcu1e0pRKQGN1O33sW+Nx/QYGnqXQZWak4jDS7EUoO2XWDZMpcHtsrJMdygsDISAbObh0TUDuFG2PLHr1Lh2sNLMG0p45ARS54+ks1csb0dU1XUEYJESQHlHcda3MBAYlYJCwZCXlB2heEA3g2T1uBy6dGm9+xREjd3ZCCoEYZdMNgCe0bmjlbjj8Tnycteg6QxRsChQGWR1Qtu2qxsC7IA+wBoCgKAAyzxgMYxgYZQRRFg8EHwcjDp0AQIIo9gO4JsTaDd2Fqgb5vJWMDwYlu6F2DdDyOAf1zzBp0QEIqoCSxCgAEnyTXyfvm3GBis16nTpIpV1V1PlWAIP8jxm3GBwXr+KHT6Voo5JIzqVeBYlbdGyspEh2uDsVUvlSvJUfOch0Lq+o5SULKy/T2uJCgCW7Ix93LVan+WWP7Q9YJddtBBGniEYo3TS1JJYrg0sPz8fGUXTpdmoiY8Kd6E2BRYDaDZA22PzNhfzzl5N978U3P9e3T6fXxOdqt7v8DAq/8A4Wo5KzVqdMkgp1Vh9mAP8+fByN+4uv8AdSsv+V/xE/5kMP5NmbJOxkE6uVP7yIkfLxe8fqU4b+gObtNrYpPocE/I8MP1U8j+YyOhIxgZWpqW1BXtb0iKq7SlHQsCQVSPftPIu2ogA8cniZOxYswAJJAAFkngAfcn4GRX6jEotm2CxTMrKpsgAhmFEcjm/kYTo8HllMhDFh3WaSifJAckD+Q4yect1FLtrxkP+zVjtoAIzV7BxE5A4BXwt8e5RfHz4yRpp1kRXU2rqrKfuGFjK2LS9uc6vAyzMzc9ytrf5VH0fkRZP57r+9RctPUuri/Dj3rv7oOyxuopLXHn4P8ATKsZG/1JjPMkiqLYgAeSfGQJ9YxKqoK7zSmve33KqfpUf4m/pyMiZtEufUqnBssfCjlj+g+35+MzoIWeaDu+1P3nT2gPG3vR3vb7Vfjj8zmjRaVl5JAJ5ZRzZrwzty1fFV+mSpFJBrzRr9fjJlmal92ghVFCqoVVFBQAAB9gB4zZlf0DXpqNPFMjbg6Kb+bHDA/ZgwYEfBBywzvXYzOU2t60EmaIKhKxJJbyogp2kUAA8n+6PP5jCdegMnb3gG5FJJUAPGY1ZR9z+KP6YFxWZyE/VdOpZWljDJwylltTwaI+DRB/niXqUQElSJcaF2BYDaALtj8D7n4wJuMgRa9HlMSkMVUsxBHtIO2iPg5OwM4xjAYxjAYxjAYxjA+Lerf+36r/AL1f/JhypdQQQfB8+f8A0y39W/8Ab9X/AN6v/kw5VZ5vJ63Ws+Og9NazfCEO7fFSPuHJr6WBHDAgeR+d0Qcts4ZZZY3BikaMu8SN9JSt1WwKtXDHkVdjn5Hc5p9nbDU6pkTXwQsLlUGjwdpLg/GzaN27/TzkvIGrkczwxqor3Su5P8KUu1QLtrkXzQr7nJzO6qif2bqXAqQLHYPZmDSlxwadiVKX8g7v/TJyaxowBJCyKABcX4kagcAAKAwAH+WhlhjLdsbrv6jRa+FgCsiHcdopl5Pnb58/l5yTlR1303ptXtMoa0O5WQ7WvjmxycnaDSmJAm95APBcgsB9iQPd+p5x6PSTnPa0SRs8MQESyMZA617EKIrhFH0uZNxvx7ieTnQ5W9e026PuAkPEC4I+V/jUg8EED+RAIyc1fismp5fFQdDHsKVwTZNktuvdv3HkvfO483znOHqe7UGHTfjFVbeXekDCqCsFN1zY+bH2zqnQMCDyD5H3GeYYUQUihQPAUAD/AJZHf69ffFNenPhVCiVyXbjaDQG48BUUmgSaFnnnzWb9NDVuwHcYDdRJArwik/wj/mbPzl/6Z9FPqndzJ29NHI3aAS2ZyPftJ42oxceDyzLwUBzx1voR02pSKdimnmlkCzhgWESoZGsKtq4Ht+muLvJvHrr087WbL02elPTsmtYtZTTISGlA90rD+CK+KB+p+R5Uc2Vv/WHQ+n6TSMwBWYqVgLTSW0lWDtZ9pUUWbj6Qa+M6iPqemSBTpzHIissMccBRhu42xqEsKAp3H/CoLHgHOV9SaGNtRHJqgrLDPGJ5dze5XEjJp4dPTbkt4t54LAGwdvG+eOSdQ6dF6D07x6GEOpVj3JNpuwJJHkUNfhtrix8G8uG1sfcEW4dwru2A2wUfxEDwPzOVWnnn1aK8bdjTuAUdSjSyofDKRaxqR4PLUf4TlpoNBFCu2NQoPJPJZj92Y2WP5k3l4lW6zQSHUM8csCl4Y0KSQtI34bSncCJU4Pdqq+PPOeZ+hM5lJkH4iTotRm0EwhuyX91GMn44YD4s461p5TOjRiSxEyqUNJv3oQZPuKDcH2mzYNCtPUINUTP2zMHKShWDe0Db+D2w1oHDXzV/exgT26Tbl93mZ5a2/LQ9mrvz83/L88rovTBEbx90Ff3fUwx/h0V/eSryMx309Mo2gbaHBLHnNXU9Hrd22N5VjVpdjW7vvIgMLH3rvUMZ+JCU8Aiqrq6wKnp/TnjlZy6su0qiiMq6guXO9t5DcnilGW2KzOAxjGAxjGAxjGAxmCcq5uuR3siVtQ/ysQBVfvvkJCJ+ha/sDgfOP2gQ7dc520HiifcNvu+pCTXNjZ8j7ZzQnQmgwJ+wIv8ApndftE9MarWQ95gtxoynTw8s8blS+6Rq3su21UAeXAJ3Z866P0+GGMCKiCAd/BL/AGNjyP8AlnFz46vf60zUuaPcCLZb+VIDKfIIJHBGWv8A7VIkfvimkdI17hVEAL17tu5lv72ARTD5BArs1zpasB5KkD+YzLGuvRrMrqm1csadyaNdoXcxiYtsAW3JVgCwHPK2Tx7czC4lkjdUcBAx3ujJ7XUjYA1MSSEJFV7RzfGV+k6lp+4u6OVWkaNTzui33tRiobzuI923zV+AR0edF6nuOTVs9UxkfUfvDER6aLuysCaLIqRr47j2QSoJHC2TzXjMeo9PrNHFHKxhl3zbGjCum1SsjAh97WfaP4a+OPITFs7VmLfiTjIvTtaZokkWHUAOLrsTtRBoi1Ug0QeQcm6bQ6uUjZp2RDf4kxVBQNcICZLPn3KvGPDX4eGvx4yF1qVV08pYgDtOLP3IIA/UkgV+eX//ALO6r/FD/WT/APHOZ9V6OeEwtqERYtzUwcsFl4Ee72AJwXAJPk15IyfCz3V8cVupKgqMwY5HKxxC5JHWOO7oFv4mr+FRbH8lOegeL+Ku/jOk9B9Nd5W1LcRIhSGifxGb+8f/AEgBQp+dzH7ZGM916/Lvxy7PpfTk08McUYpI0Cr5s18knyTyST5JOch601YGo9xpYdOHJ+KdnJIH5CL+fGd2c4T9oOlVWjnMJkRgIZCqRmjvBiMhYj2WzCzwt81ebcstzZHnz65f0xrx1Td+6RbJtNotFFHq5FqjCzuypxyrvSMti1Dc52Wnijj/AHfqFEmWMNqZ5q7kcLxmQE7bVFRtoNcKCxs83V6XX6yKPTIkHa1DaSOKVXeFoxHEGCziWKU9pULs1shD/SKJBzuOlaVItPFErdxI4o41YkEuqqFDEgUbAvgfOaIQNVppNPUmlUNGCzS6ZQv4m87mki+0t2dt7Ws+Cby30epSRFdDauoZTRHB/I8j9DlFo9QuldtLHGxACvp0BXaEffa2T7ERlbz4VlVQaC5b9H07xwxo9bwo3bSSt+SASASL+awJmMYwGMYwGMYwGMYwGa55Aqlj4UEn9Byc2ZrmQEEHkEEEfcHjArU6qy0ZlSON1LI4kLUFUyHuAqAntBPBI4PPi/R65BSks43EjaYpg67a3M6Fd0aDcpLMAoDqSfcL0t0lJo9rymSNo2SPbtFLIhQtuX6jsNA+OSa8Vufpzllcyt3FDrvCp9DlCyhaoG40Nm/n70Ai6qfSTukcr7jwTEDL2yHZ0TuigpBaNlAfgsKFmsz07rkDRttVlWPtKBHFMVbfGkq9kKlyDa38K2ACSAM8xdEImJLntbYKX2+545Z5b8WKLp80QM9af04qRdoOxX8LhgpB7caw+4VTAhFNHgMAfjAn6HWrKX20VXZtYGw4dFcEflRz5x609Kvp5GnhUfu7ks0agDsOfqYAeY2Nsf8ACxPwfb9D6J0hdLGsasWCxxRgttuokWMH2gDkLeWDoCKPIPBB8HK7zNTqpl6fBMZ2XX/2fyo7PpCGjJv93bhoz8iNyaKfZWqvANUo4uYlK7iSRFhYE0ckRPi67gF1YuvF5wb4tZrSWUkjDCiAQfIP9cvegdYiWFY5ZQskatfcaiyIW2vuY03sAJN8fNZRgg+OR9/jMMoPkA/PORnfj9V3ibjq+geo9BH1Au8kY/2cxd8gbLZo2WPu+K9jHzQPk2azb+0b1Tpp4xBA0cygpPJOjI6xbGLBUKk/iNtIP2Rjf1C+Sh0kkssax13GbYu4kKQxBN180vGdJ6Y9Pr3mbX6c9pYHeJJVJDFOJS6cq1Ky7QfNsQOAR1Y3dTqT0iZmVt6S0Gr7MEE7diN2l1CxieSPVMgKMImX6kQM+5tjChtQgWQb7qqPpAk0TuY1cLPHLI7qUche5vlYtGUNG720WsD6liyaaZo1125XlXbLFGjboU055eJGUe9mQk9yuWCeFAzppokkRlamR1KkHkMrCj+oIzeTpVEPUZB5083512SP5HeLyNH6hhZC7RzqnaWbcYJWVkbwwaMML+Sv1AckAc5r0HVDCRBqztfcEinNiPU2Dtpjws1A2hNkixYOeH1A0UgV2UaORZCrOWJhkAeZkLMSDEUDkeNvb28hgFkQV9K6DUou3Qw6eM7Gv920yyOvDbANp2KRwbpuaFHnOvRQAAAABwAPAHxWcMNXqoxLqdPBLHHsdl0kiORMR7kkBLgaQt7gUCnyCw3WB0nTeth9qTRtp5WVSFcgo5YElYpR7ZCNrccNQsqMC3zBUHyMxuzO7A5/qvSNBGe5+5wPM7BEAhTdI5JcWdpoAgsXPgWf1ndG0rxowcAFpZJNqu7qm87iAzgGrJNUALocZp6XqP3hzPtZYwNkG4UXU0zTUTYDcBQQDSX/ABACT1rW9uLgEvIyxRgAn3yHapNchVvcx+FUn4wPPS5O48sm2hu7Sk+WERYMfP07y9f18EZZZG6fpVijSNL2xoqLZJNKKFk8k8eTknAYxjAYxjAYxjAYxjAZ5bPWMDkelwalYNo7wCx6VWDWGBDkalYvkARBQCnyLBLEk7oIdXwxaakPsW/KnUOF7l+5mEG2wx+bYFgCOorMVgUfRU1HckMparPBD7b3HaVLGvorhAF/nl4MzjAYxjAxWAuZxgc5r/Q/TppWleJt7m3KTaiMMf8AEVjcDd9zVnOZ65+z5092kYutm4ZX9yjk1G7fVzQpz4/i+D9JxlNYzr7EyvmXoz0vqe/HNPEYo417gDMm8ueFBVCaAsk2RyFFEE133VNCJ4yhZkPBV0IDow5VhfB58gggiwQQSDOrM5OczM6hb2430tqZB+8dOkUJJpo0ER92yWCRNqSLus7Q6utc7QFFsbOdH0SXuaeFiK3QxsRd1aji6F/rWY6h00SPFJZWSF9yOAL2txJGb/hZfI+4U+VGeOhDarx/7qV0XigEJ3xKB9lR1T/hyyFg0YIIIsEUQaog+QfvkeHpkCG1jUcgigKBF0QPA8nx98l4wKv1DJUWz5mkjhAF3+IwVyK/wpvb9FOTdRpY5UaORVdGBVkYAqQfgg5Veo9UsUmmdy+1JS1Iu4szjsICoBYi57peeB58HdH1/TFtjOYzQI70csNg7vpMqqG+k2B44++B50+h1EPtikVov4VmDs6EkkjuBvclEABhYryeANkXS2YsdRIZgTYi2qsK8AVtHMnPPvJ58AZYQyo4DKysp8MpBB+DRGe7wG3Krq0hV4XKsyLI28qL2WjBXI8kX7eATbDirItbwcCLodfDLu7UiSFa3BHVit3W4A8eD5+xyXlZ0p7l1IN7hMnkEe3tRlaJFEXv8fN5Z4DGMYDGMYDGMYDGMYDGMYDGMYDGMYDGMYDGMYDGMYDGMYA5TaHWIP3qdjUayOCxDAbYFCuaqzTLILHnbxlwc50QdyPXaRSFY93bdMQNUrOHKhga7jSgXX0VfF4HRA5nIvS9Ys0SSKQdw9202AwJV1/VWDKR8EEZKwOV9Xai9RooE29yWVmQOXVSICmob3KjCz2wKNeSeao+Or9QdJtMdXp0VBqGCyIxlVN0LgSPcamIWSpaqF8kAnJ/qqA7Y5NxVUchnCM7R7uI5QB52yCMmxW3ffF5E1Gk6mdTFLWnZIEmXYJp0ErSbAJGXtMEICNQ91dxhuPkhU+peq6OSPdpZhHI2s0kU5iJhmeOSQQHeaV9u12Kv4tQQeMsdfpzoYt8Wq1BVpoIz3nOpozSRxbgZSWBphQ3bR52nkGH6u6irGBZtMyhJoJtQ8sb9lY0daA1CAoCHZZOSF2xuG23lnL6a0E0N6ZIlDKrxNAxWFmTa0DsIjskClEI3A1tGBJ1j6wSrHFJEQyNIzzIxK7dqhVWMqCCxB5PHPmwBCl1/UhHI9aW4nEbrUm3wvcm3s6hVXcX7ZHIQrvs2IiarUFunSmcd3VoUKmIGKmgbUsaBDWGiAHu+Td551a9QL6yBW07xmLuSSMk8YjaRdpiWi+5tiGQm+N6jbRGBY9H6hI3UNXHKK2JEkTDhZFQCR22kWKOqRb3EEqeFojOmBz556e1k+q6s7PEkQg06SPsd2KtqI0AhksKC+1A9gEAKB83n0NcDOMYwGMYwGMYwGMYwGMZR+tOu/uOim1WzuGJAQl1ZZlRbP2thf5YF3eZzh4/UvUNNBqZtfFp2WCGGZW0rMC3c4ZCkjFgVIPuNAiqHmsdc/aL+6Kkk+i1CxMquz79Odqs+xTQc7m5DbVugwuuQA7nMXnG9Y9fw6fVtpWglbbLpYmkUx7QdSCUNFg3FHwM1R+um7WokGnkmMGvm0e2PtpQiAO9i8hFc+eL+wwO3vF5xPRPWravV6RI0CwarRSan3g91XR9m2w22vPx8ZQ+rP2ha3TarXwx/u4XRrA0YfT6uQyGWNXIeSNwkQBJ5ah/Q4H1XGcdqv2gaeLUx6Z433E6eOaRdpjhl1CloY/NyXtPuUEDizh/X8Q1p0hhlsapNN3bj2b3jMi8XurivH/TA7HGcT039pWknknRElPZhmmjoKWnSEssm1AdyG14D0TYy29IeqouoRmSMKAFjb2yxvtLgnY4U7kkWuQRXPBPNB0GMYwMHKnqciwSRzMdqH8GQn6fcQYmY/k9qL4HdbLfPE0SspVgGVgQykAgg8EEHyDgV7aFxMskcm1TYmiItH8068/hyA/I4IJsE7SvlerMGIkgmjAunpHRgCRYMbMw4o+5R5/XPTdIr+6mmhH2Qxsv6BZkcKP9Nef0zWun1y7fxdPJX1gwyIWFEXuErAG6P015HHwEvT9QgmJVJEZlHvSxuUH/ABoeV/mMiDpskbXDKwXm4ZLeO+K2E++MUK2g7eeFGRdfJbXqdIzLGtrPFUuy7DBQtTKTtWwimwws0DWNHCwX/Y9TvC7AYpy0oVRxW4kSo7AeWLDydpwJB6yikpqY2h9pJZ6bTsBtDVKPaF91fiBWPPGI/Tuj7hmSOmdRZjeRUbxThEYJvoL+IBuoAXWbB1YRj/aV7B4G4m4WJr6ZOAOTVOFPBoEc57PSo+TGWiLWwaJqFnndsNoSSSeV5JvAo4fRrxGFotS7futDTLqEjdYlKNHItoEdtyseSxIIHxYOiX05rl0k2mEkB/eGd9RqnDFj3OZvwNtEEWgHcG1W4+kA9jpoyqgFi5A5Ztm5vzOwBb/QZC9R6Qz6TUQirl08sYsEj3Iy8gUa5+DgRPR/TezBvbmXUN35jVDe4HtUWSEUAKoJNBRzl7kTpMyvDG61taNCKuqKiqvnJeAxjGAxjGAxjGAxjGAyL1LQRaiJ4ZkEkci7XRhwR/1+QfggHJWMDmIvQfTxHPGUd/3pVWaSSWV5XVa2r3GJYAUOAfjMdd9A9P1jBpo3JEKwWssqbo1YOqMFI3AMAefkA/GdRjA57qHo3RTTNPIjGR5IJGIdwN2nsRGga4s8fOatR6F0Do6lHG/VvrCyyyqwncUzqykFePgcZ02MCh6T6R0emeF4kYNp4Wgit3NRsxdgbPPJ8nIvVvQmh1Es0sgmDakIJwk86JKEUIgdEYBgAPkff751GMCh1Ho/QPPHO0I3xbNtFgjGMFYmdL2uyAnaWBI+M8v6O0RnOoKN3TqE1F73ruIpRWq6raarxnQYwKPQ+ldLC8jRCWMShw0azTrEvc5do4w22NiedygEWarJHSegafTySyxhjJP2+7IzFmftrsS7+wy0xgMYxgMYxgMYxgY25B1vTIpHD7dsqillWhIo59u75Xk+02PyyfjArO5qIxTJ318Bk2K//EjEKT82CL59o+a3Q6LSH26SZtORtPZibaEBJejppQRHfusbAeT8jjpcj6vRRSinjRx9mVW8cjzgRo4tSh/vElWhQdNj3YsmRDtoC6Aj+3PzkHXGVCjSzF3Z9sUMMZRZGNbe5y7lVPLMGCgDkfeX/YMPwZ1/JdVq1UfkqrIAo+wAoZJ0XT44iSoNnyzM7uQPALuSxAs0L4wMdI0zRQxxswZkjRSwBAYgAEgEmgftZ/XJmMYDGMYDGMYDGMYDGMYDGMYDGMYDGMYDGMYDGMYDGMYDGMYDGMYDGMYDGMYDGMYDGMYDGMYDGMYDGMYDGMYDGMY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AutoShape 4" descr="data:image/jpeg;base64,/9j/4AAQSkZJRgABAQAAAQABAAD/2wCEAAkGBxASEhUUExQVFBQUExUVFBQWFhIaFhQYGBoWFxYWGBkYHighGBolHhcXIjEiJSk3LjAuGSAzOTMsNygtLisBCgoKDg0OGhAQGjQlHyQ3NCwsMDQ0LCwrLC8sLCwvLC8sLCwsLDQsNCwsLCwsLCwsLCssLCwsLCwsLCwsLCwsLP/AABEIAMIBBAMBIgACEQEDEQH/xAAbAAEAAgMBAQAAAAAAAAAAAAAABAUBAwYCB//EAEMQAAICAQMDAwIDBQUFBQkAAAECAxEABBIhBRMxBiJBMlEjYXEHFEKBkRUzUmJyJFOCodE0c5KzwRZDVGOTo9LT8P/EABkBAQADAQEAAAAAAAAAAAAAAAABAgMEBf/EAB8RAQEBAAIDAQADAAAAAAAAAAABAgMREiExURMiQf/aAAwDAQACEQMRAD8A+44xnktgesZi8wGwPWMxeY34HrGYBzOAxjGAxjGAxjGAxjGAxjGAxjGAxjGAxjGAxlDpPUQbvM/ZSOA6juVKzSKsLuhdk2cA7b8/Pzk+Lq8DSCNWJY+Pa4F7d+3cRt37Pfsvdt91VzgT8ZSp6o0rdnYzOszAKwSSgrRySrIbH92RGwDeLB59rVJXq6MY9gJ3ymJtyujIRG8llXUHwo+OQ14FjjKtOuQ75kdghhYhib20I0lJLVtBCsTtu6F+My3XtOFVizDc5jCmObudwI0mztbd4bYpYAiyKI4IsLPGQI+sQM4RXDMwBUgMUNr3AokA2F9nv23e33VXOTsDHOM9YwMHOWi6e8k8jCOFduqDfvG5u+FQxsyBe34YAx/X9Lk8/SeqzztwOV0nXJ5ZGjU1Twe9oxwJDqBIgUN7WXsjhjuUt7h8Z603Vpi8UQCpvjQgVGAb3b2VSdx2UvgUL5zqNuZrA5Hp/XJFTRLvMplh0xY0p37yEdy12asXQoEruPuGehPs0fTmaRYgBDvkkrat6aQEtuIF3QF/JHnxnWVmNuBzUHWpiY91I7Roxh20xBi7jyAH3Ur0v2Hg85p1HW9RHGm9lsmLfKBGioJInf8A9420DeqqLN++uTWdJrBLtPb2FvgOWCn8iVsj9aP6HIen6um4Ryq0EjGlVyNrn/5bj2v96+r7gYE/RuzIhYUxRSwF0CQCRzz5++bs8jKX1B6gWAbI1E0xIHb3bQgIvfKwBKLXjgkmqHyHYvMptf6n0kLMjShpEBLRRBpZFAAPKRglbDLV1djOS1Or1M27vy2pJqKMbIwOaB/jfg87mokWFGaoYVQBUUKo8BQAP6DMdc0nxXydJqPVw5EcEjmuC5RFv7E2WA/MKciN6p1Z4EMMf+buSS/y29uP+u7+XOVWMzvNpHlVk3qPW/Bg/I9qT/8AbmiPreuobpkJoWREoBPyQLND8rORMZX+XX6d1N/tzWf71f8A6S/9cpI/Xuu7hKmJ4qpd0bAsfl7VhS/A835+QMnZxhQLJIikssbbdzEFi1AvdADyfPk8/qZ/k11b2d122m/aNKCBLp1ZedzRSU3zW2N1rzXmQcWfyzqukep9JqSFjkHcIsRvauR80G+quL23Vi/Iz5Dnl0Bqx4Nj7gjwQfg/mMZ57/qfJ96xnybo3rDVwEBiJ4ufbISHXxW2SiSvnhgTyKIArO99PeqNLq7WNisiruaFwFkUe2zQJDAbgNyki+Lzozua+J7XmatTOiIzuyoqi2ZiAqgfJJ8DInUeqLEQgBklYWkSVuI/xG+FX/M3H6njNGn6W7sJNSQ7jlIlvsxH7gGu43+dh+gWzd0tGi0wm080W2RIpe/tdqDsJ2kd2CEWoBk9u7k14+8v+yl73dtv7zvbeK7na7G6/NdvivvzlkBmcChT04g7VSSDsxwxgigSIo54gbAsMRO3I8ECs2dO9PpCbUn+/wC/QWNRu7XZqlUcVz97+cusYFNqehLIZd7sUl3nYNo2l4hCxBAv6b8/JzbD0kBg7MzOJjMzUAGYwnTgV8DZXj5W8tMYFF0/03DC6OoBZFQBmSMvaxCAHfVr7F8CuSfuRl4PGZxgMYxgMZp1epSJC8jKiL9TMQFHxyT4zGk1SSLuRg6+Aymwfvgb8YxgMYzU0w3BbG4gkC+aBAJr7cj+uBtzVqdOkilHUOjCmVgCCPzBzbkfXatIkeSRtqRqzu3PCqLJ45PA+MDl/UU8ukGzSS/iSA7IZgzpGooNIr/UtbhSkkE0AALI5vTa1NxVgY5WJYq/1O3y24cSHjyDfA8ZKaV5ZHnkHvkNKKFpEpPajugeLLEG/c7c1WYngR1KuoZT5BFjOXk33elbWzGQP3eWP+7bev8Au5CbH+iTyP0a/wBRmiP1Dp+8uncmOZlsRuK/kG+lifIo80cz6/FVtjGMgMYxgM5rrml2TBwxqUEspAoMgjUFSBY48g3/ACzpcrPUOk7kLEMVaO5UYAGmVW4IPlSCQR+fwRkz8FDjMDM5QeJpVQFmIVR5J4AzSuqkLAwkqVNiYEjaf8leT5F+Oeb5GR+qdKXUECRm7a89teAx+7HyR+QydDGFUKOAoAA+wGTOp7n1LvP2f9dT+4mP47sT3j9WoPwHP+8A4rwQOAPGd/nwV1sEcj9CQR+YI5B/MZ9T9B9dOpgCO26eAKkpO0F7HsloHw4B5/xK/wBs6uLk8vV+rSunxjGbJMZX6zq0UTbXLXtDHbHK4RSSAzlFIRfa3LUPa32OSZ9QqIXY0qqWJ5PAFk8YG/GYGZwGM8O/IHNkE+DXFfPgef8A+rPEU4a9pvaxU8HyPI5wN2MYwInV4y0EqqLZonUD7kqQBlPr9JqzqYmR2WJVh4G4iw7GcMO4q0ybFBZXrkqARzb9Ycrp5mBIIikII8ghSQR+eVX9rzAFSqCRSbNsVoRJLQ8Emm27vyuh4ARdHoNWBGS8xYLomYNKSC5kK6oEXyBEB7fH8XLc546fHqHiJudlYRl/xTvf3tv7RDWg2bRwQeOebJsv7Xk7n0L2/wAMfUd5Z0Mn2oAUPvd/Fc7egdQaZLZNnCMoorw4sDaTfH38H4GBXNpNVtkJMpJghRF7jUD3JS7UrBjIEMdncCaoMCScl9GhnDQmYHcsMyMSQfMqFB9TE+1fJJPHJJ5zc0urj+qNJ0+8Z2S/l7HO1v8Axj9M96frMDMELduQ+I5QUdv9Iat//DeBaZx/rPWM8kenU0i/iz+Pf8RRc/F25/0KPnOslegSfABP9Oc+a6SVpF7r3vmJla6v38qpoke1dqDk8IMz5ddRFrfjGM5FDIOv6PppzcsMbsPDFRvH6MOR/I5OxgeY02gAXwK5JJ/mT5z1jGAxjGAzRr4y0UigWWjcAfclSAM34GIOKgkDKGHhgCP0IsZszB0jQEQsQxSOMhhdMp3KCQfpNo3Fn455oZytnVDGMZAZe+hdb2tdGK4nVoWPHwrSpfPj2MP1b88os3aBQZ9Nf/xelP8A9+LL8d61Ex9x3ZguMqpuqlmKaZe84O1nuoYz8735sj/CoJ+9ec96PpNMJZnM0o+liKSP79uMcL8+42351xneuj9W0shk3Rqd/bCpIkm2iC9iVCdsiDcKsEjc9USMrJOlyynVALRczpv7j24aNFVB8xgNZpeP4r3E5O9RtIrxtGXVhHPRSPfbfhlUPtIUMVok/F8g8jVr9TqwZtjPuEcu1e0pRKQGN1O33sW+Nx/QYGnqXQZWak4jDS7EUoO2XWDZMpcHtsrJMdygsDISAbObh0TUDuFG2PLHr1Lh2sNLMG0p45ARS54+ks1csb0dU1XUEYJESQHlHcda3MBAYlYJCwZCXlB2heEA3g2T1uBy6dGm9+xREjd3ZCCoEYZdMNgCe0bmjlbjj8Tnycteg6QxRsChQGWR1Qtu2qxsC7IA+wBoCgKAAyzxgMYxgYZQRRFg8EHwcjDp0AQIIo9gO4JsTaDd2Fqgb5vJWMDwYlu6F2DdDyOAf1zzBp0QEIqoCSxCgAEnyTXyfvm3GBis16nTpIpV1V1PlWAIP8jxm3GBwXr+KHT6Voo5JIzqVeBYlbdGyspEh2uDsVUvlSvJUfOch0Lq+o5SULKy/T2uJCgCW7Ix93LVan+WWP7Q9YJddtBBGniEYo3TS1JJYrg0sPz8fGUXTpdmoiY8Kd6E2BRYDaDZA22PzNhfzzl5N978U3P9e3T6fXxOdqt7v8DAq/8A4Wo5KzVqdMkgp1Vh9mAP8+fByN+4uv8AdSsv+V/xE/5kMP5NmbJOxkE6uVP7yIkfLxe8fqU4b+gObtNrYpPocE/I8MP1U8j+YyOhIxgZWpqW1BXtb0iKq7SlHQsCQVSPftPIu2ogA8cniZOxYswAJJAAFkngAfcn4GRX6jEotm2CxTMrKpsgAhmFEcjm/kYTo8HllMhDFh3WaSifJAckD+Q4yect1FLtrxkP+zVjtoAIzV7BxE5A4BXwt8e5RfHz4yRpp1kRXU2rqrKfuGFjK2LS9uc6vAyzMzc9ytrf5VH0fkRZP57r+9RctPUuri/Dj3rv7oOyxuopLXHn4P8ATKsZG/1JjPMkiqLYgAeSfGQJ9YxKqoK7zSmve33KqfpUf4m/pyMiZtEufUqnBssfCjlj+g+35+MzoIWeaDu+1P3nT2gPG3vR3vb7Vfjj8zmjRaVl5JAJ5ZRzZrwzty1fFV+mSpFJBrzRr9fjJlmal92ghVFCqoVVFBQAAB9gB4zZlf0DXpqNPFMjbg6Kb+bHDA/ZgwYEfBBywzvXYzOU2t60EmaIKhKxJJbyogp2kUAA8n+6PP5jCdegMnb3gG5FJJUAPGY1ZR9z+KP6YFxWZyE/VdOpZWljDJwylltTwaI+DRB/niXqUQElSJcaF2BYDaALtj8D7n4wJuMgRa9HlMSkMVUsxBHtIO2iPg5OwM4xjAYxjAYxjAYxjA+Lerf+36r/AL1f/JhypdQQQfB8+f8A0y39W/8Ab9X/AN6v/kw5VZ5vJ63Ws+Og9NazfCEO7fFSPuHJr6WBHDAgeR+d0Qcts4ZZZY3BikaMu8SN9JSt1WwKtXDHkVdjn5Hc5p9nbDU6pkTXwQsLlUGjwdpLg/GzaN27/TzkvIGrkczwxqor3Su5P8KUu1QLtrkXzQr7nJzO6qif2bqXAqQLHYPZmDSlxwadiVKX8g7v/TJyaxowBJCyKABcX4kagcAAKAwAH+WhlhjLdsbrv6jRa+FgCsiHcdopl5Pnb58/l5yTlR1303ptXtMoa0O5WQ7WvjmxycnaDSmJAm95APBcgsB9iQPd+p5x6PSTnPa0SRs8MQESyMZA617EKIrhFH0uZNxvx7ieTnQ5W9e026PuAkPEC4I+V/jUg8EED+RAIyc1fismp5fFQdDHsKVwTZNktuvdv3HkvfO483znOHqe7UGHTfjFVbeXekDCqCsFN1zY+bH2zqnQMCDyD5H3GeYYUQUihQPAUAD/AJZHf69ffFNenPhVCiVyXbjaDQG48BUUmgSaFnnnzWb9NDVuwHcYDdRJArwik/wj/mbPzl/6Z9FPqndzJ29NHI3aAS2ZyPftJ42oxceDyzLwUBzx1voR02pSKdimnmlkCzhgWESoZGsKtq4Ht+muLvJvHrr087WbL02elPTsmtYtZTTISGlA90rD+CK+KB+p+R5Uc2Vv/WHQ+n6TSMwBWYqVgLTSW0lWDtZ9pUUWbj6Qa+M6iPqemSBTpzHIissMccBRhu42xqEsKAp3H/CoLHgHOV9SaGNtRHJqgrLDPGJ5dze5XEjJp4dPTbkt4t54LAGwdvG+eOSdQ6dF6D07x6GEOpVj3JNpuwJJHkUNfhtrix8G8uG1sfcEW4dwru2A2wUfxEDwPzOVWnnn1aK8bdjTuAUdSjSyofDKRaxqR4PLUf4TlpoNBFCu2NQoPJPJZj92Y2WP5k3l4lW6zQSHUM8csCl4Y0KSQtI34bSncCJU4Pdqq+PPOeZ+hM5lJkH4iTotRm0EwhuyX91GMn44YD4s461p5TOjRiSxEyqUNJv3oQZPuKDcH2mzYNCtPUINUTP2zMHKShWDe0Db+D2w1oHDXzV/exgT26Tbl93mZ5a2/LQ9mrvz83/L88rovTBEbx90Ff3fUwx/h0V/eSryMx309Mo2gbaHBLHnNXU9Hrd22N5VjVpdjW7vvIgMLH3rvUMZ+JCU8Aiqrq6wKnp/TnjlZy6su0qiiMq6guXO9t5DcnilGW2KzOAxjGAxjGAxjGAxmCcq5uuR3siVtQ/ysQBVfvvkJCJ+ha/sDgfOP2gQ7dc520HiifcNvu+pCTXNjZ8j7ZzQnQmgwJ+wIv8ApndftE9MarWQ95gtxoynTw8s8blS+6Rq3su21UAeXAJ3Z866P0+GGMCKiCAd/BL/AGNjyP8AlnFz46vf60zUuaPcCLZb+VIDKfIIJHBGWv8A7VIkfvimkdI17hVEAL17tu5lv72ARTD5BArs1zpasB5KkD+YzLGuvRrMrqm1csadyaNdoXcxiYtsAW3JVgCwHPK2Tx7czC4lkjdUcBAx3ujJ7XUjYA1MSSEJFV7RzfGV+k6lp+4u6OVWkaNTzui33tRiobzuI923zV+AR0edF6nuOTVs9UxkfUfvDER6aLuysCaLIqRr47j2QSoJHC2TzXjMeo9PrNHFHKxhl3zbGjCum1SsjAh97WfaP4a+OPITFs7VmLfiTjIvTtaZokkWHUAOLrsTtRBoi1Ug0QeQcm6bQ6uUjZp2RDf4kxVBQNcICZLPn3KvGPDX4eGvx4yF1qVV08pYgDtOLP3IIA/UkgV+eX//ALO6r/FD/WT/APHOZ9V6OeEwtqERYtzUwcsFl4Ee72AJwXAJPk15IyfCz3V8cVupKgqMwY5HKxxC5JHWOO7oFv4mr+FRbH8lOegeL+Ku/jOk9B9Nd5W1LcRIhSGifxGb+8f/AEgBQp+dzH7ZGM916/Lvxy7PpfTk08McUYpI0Cr5s18knyTyST5JOch601YGo9xpYdOHJ+KdnJIH5CL+fGd2c4T9oOlVWjnMJkRgIZCqRmjvBiMhYj2WzCzwt81ebcstzZHnz65f0xrx1Td+6RbJtNotFFHq5FqjCzuypxyrvSMti1Dc52Wnijj/AHfqFEmWMNqZ5q7kcLxmQE7bVFRtoNcKCxs83V6XX6yKPTIkHa1DaSOKVXeFoxHEGCziWKU9pULs1shD/SKJBzuOlaVItPFErdxI4o41YkEuqqFDEgUbAvgfOaIQNVppNPUmlUNGCzS6ZQv4m87mki+0t2dt7Ws+Cby30epSRFdDauoZTRHB/I8j9DlFo9QuldtLHGxACvp0BXaEffa2T7ERlbz4VlVQaC5b9H07xwxo9bwo3bSSt+SASASL+awJmMYwGMYwGMYwGMYwGa55Aqlj4UEn9Byc2ZrmQEEHkEEEfcHjArU6qy0ZlSON1LI4kLUFUyHuAqAntBPBI4PPi/R65BSks43EjaYpg67a3M6Fd0aDcpLMAoDqSfcL0t0lJo9rymSNo2SPbtFLIhQtuX6jsNA+OSa8Vufpzllcyt3FDrvCp9DlCyhaoG40Nm/n70Ai6qfSTukcr7jwTEDL2yHZ0TuigpBaNlAfgsKFmsz07rkDRttVlWPtKBHFMVbfGkq9kKlyDa38K2ACSAM8xdEImJLntbYKX2+545Z5b8WKLp80QM9af04qRdoOxX8LhgpB7caw+4VTAhFNHgMAfjAn6HWrKX20VXZtYGw4dFcEflRz5x609Kvp5GnhUfu7ks0agDsOfqYAeY2Nsf8ACxPwfb9D6J0hdLGsasWCxxRgttuokWMH2gDkLeWDoCKPIPBB8HK7zNTqpl6fBMZ2XX/2fyo7PpCGjJv93bhoz8iNyaKfZWqvANUo4uYlK7iSRFhYE0ckRPi67gF1YuvF5wb4tZrSWUkjDCiAQfIP9cvegdYiWFY5ZQskatfcaiyIW2vuY03sAJN8fNZRgg+OR9/jMMoPkA/PORnfj9V3ibjq+geo9BH1Au8kY/2cxd8gbLZo2WPu+K9jHzQPk2azb+0b1Tpp4xBA0cygpPJOjI6xbGLBUKk/iNtIP2Rjf1C+Sh0kkssax13GbYu4kKQxBN180vGdJ6Y9Pr3mbX6c9pYHeJJVJDFOJS6cq1Ky7QfNsQOAR1Y3dTqT0iZmVt6S0Gr7MEE7diN2l1CxieSPVMgKMImX6kQM+5tjChtQgWQb7qqPpAk0TuY1cLPHLI7qUche5vlYtGUNG720WsD6liyaaZo1125XlXbLFGjboU055eJGUe9mQk9yuWCeFAzppokkRlamR1KkHkMrCj+oIzeTpVEPUZB5083512SP5HeLyNH6hhZC7RzqnaWbcYJWVkbwwaMML+Sv1AckAc5r0HVDCRBqztfcEinNiPU2Dtpjws1A2hNkixYOeH1A0UgV2UaORZCrOWJhkAeZkLMSDEUDkeNvb28hgFkQV9K6DUou3Qw6eM7Gv920yyOvDbANp2KRwbpuaFHnOvRQAAAABwAPAHxWcMNXqoxLqdPBLHHsdl0kiORMR7kkBLgaQt7gUCnyCw3WB0nTeth9qTRtp5WVSFcgo5YElYpR7ZCNrccNQsqMC3zBUHyMxuzO7A5/qvSNBGe5+5wPM7BEAhTdI5JcWdpoAgsXPgWf1ndG0rxowcAFpZJNqu7qm87iAzgGrJNUALocZp6XqP3hzPtZYwNkG4UXU0zTUTYDcBQQDSX/ABACT1rW9uLgEvIyxRgAn3yHapNchVvcx+FUn4wPPS5O48sm2hu7Sk+WERYMfP07y9f18EZZZG6fpVijSNL2xoqLZJNKKFk8k8eTknAYxjAYxjAYxjAYxjAZ5bPWMDkelwalYNo7wCx6VWDWGBDkalYvkARBQCnyLBLEk7oIdXwxaakPsW/KnUOF7l+5mEG2wx+bYFgCOorMVgUfRU1HckMparPBD7b3HaVLGvorhAF/nl4MzjAYxjAxWAuZxgc5r/Q/TppWleJt7m3KTaiMMf8AEVjcDd9zVnOZ65+z5092kYutm4ZX9yjk1G7fVzQpz4/i+D9JxlNYzr7EyvmXoz0vqe/HNPEYo417gDMm8ueFBVCaAsk2RyFFEE133VNCJ4yhZkPBV0IDow5VhfB58gggiwQQSDOrM5OczM6hb2430tqZB+8dOkUJJpo0ER92yWCRNqSLus7Q6utc7QFFsbOdH0SXuaeFiK3QxsRd1aji6F/rWY6h00SPFJZWSF9yOAL2txJGb/hZfI+4U+VGeOhDarx/7qV0XigEJ3xKB9lR1T/hyyFg0YIIIsEUQaog+QfvkeHpkCG1jUcgigKBF0QPA8nx98l4wKv1DJUWz5mkjhAF3+IwVyK/wpvb9FOTdRpY5UaORVdGBVkYAqQfgg5Veo9UsUmmdy+1JS1Iu4szjsICoBYi57peeB58HdH1/TFtjOYzQI70csNg7vpMqqG+k2B44++B50+h1EPtikVov4VmDs6EkkjuBvclEABhYryeANkXS2YsdRIZgTYi2qsK8AVtHMnPPvJ58AZYQyo4DKysp8MpBB+DRGe7wG3Krq0hV4XKsyLI28qL2WjBXI8kX7eATbDirItbwcCLodfDLu7UiSFa3BHVit3W4A8eD5+xyXlZ0p7l1IN7hMnkEe3tRlaJFEXv8fN5Z4DGMYDGMYDGMYDGMYDGMYDGMYDGMYDGMYDGMYDGMYDGMYA5TaHWIP3qdjUayOCxDAbYFCuaqzTLILHnbxlwc50QdyPXaRSFY93bdMQNUrOHKhga7jSgXX0VfF4HRA5nIvS9Ys0SSKQdw9202AwJV1/VWDKR8EEZKwOV9Xai9RooE29yWVmQOXVSICmob3KjCz2wKNeSeao+Or9QdJtMdXp0VBqGCyIxlVN0LgSPcamIWSpaqF8kAnJ/qqA7Y5NxVUchnCM7R7uI5QB52yCMmxW3ffF5E1Gk6mdTFLWnZIEmXYJp0ErSbAJGXtMEICNQ91dxhuPkhU+peq6OSPdpZhHI2s0kU5iJhmeOSQQHeaV9u12Kv4tQQeMsdfpzoYt8Wq1BVpoIz3nOpozSRxbgZSWBphQ3bR52nkGH6u6irGBZtMyhJoJtQ8sb9lY0daA1CAoCHZZOSF2xuG23lnL6a0E0N6ZIlDKrxNAxWFmTa0DsIjskClEI3A1tGBJ1j6wSrHFJEQyNIzzIxK7dqhVWMqCCxB5PHPmwBCl1/UhHI9aW4nEbrUm3wvcm3s6hVXcX7ZHIQrvs2IiarUFunSmcd3VoUKmIGKmgbUsaBDWGiAHu+Td551a9QL6yBW07xmLuSSMk8YjaRdpiWi+5tiGQm+N6jbRGBY9H6hI3UNXHKK2JEkTDhZFQCR22kWKOqRb3EEqeFojOmBz556e1k+q6s7PEkQg06SPsd2KtqI0AhksKC+1A9gEAKB83n0NcDOMYwGMYwGMYwGMYwGMZR+tOu/uOim1WzuGJAQl1ZZlRbP2thf5YF3eZzh4/UvUNNBqZtfFp2WCGGZW0rMC3c4ZCkjFgVIPuNAiqHmsdc/aL+6Kkk+i1CxMquz79Odqs+xTQc7m5DbVugwuuQA7nMXnG9Y9fw6fVtpWglbbLpYmkUx7QdSCUNFg3FHwM1R+um7WokGnkmMGvm0e2PtpQiAO9i8hFc+eL+wwO3vF5xPRPWravV6RI0CwarRSan3g91XR9m2w22vPx8ZQ+rP2ha3TarXwx/u4XRrA0YfT6uQyGWNXIeSNwkQBJ5ah/Q4H1XGcdqv2gaeLUx6Z433E6eOaRdpjhl1CloY/NyXtPuUEDizh/X8Q1p0hhlsapNN3bj2b3jMi8XurivH/TA7HGcT039pWknknRElPZhmmjoKWnSEssm1AdyG14D0TYy29IeqouoRmSMKAFjb2yxvtLgnY4U7kkWuQRXPBPNB0GMYwMHKnqciwSRzMdqH8GQn6fcQYmY/k9qL4HdbLfPE0SspVgGVgQykAgg8EEHyDgV7aFxMskcm1TYmiItH8068/hyA/I4IJsE7SvlerMGIkgmjAunpHRgCRYMbMw4o+5R5/XPTdIr+6mmhH2Qxsv6BZkcKP9Nef0zWun1y7fxdPJX1gwyIWFEXuErAG6P015HHwEvT9QgmJVJEZlHvSxuUH/ABoeV/mMiDpskbXDKwXm4ZLeO+K2E++MUK2g7eeFGRdfJbXqdIzLGtrPFUuy7DBQtTKTtWwimwws0DWNHCwX/Y9TvC7AYpy0oVRxW4kSo7AeWLDydpwJB6yikpqY2h9pJZ6bTsBtDVKPaF91fiBWPPGI/Tuj7hmSOmdRZjeRUbxThEYJvoL+IBuoAXWbB1YRj/aV7B4G4m4WJr6ZOAOTVOFPBoEc57PSo+TGWiLWwaJqFnndsNoSSSeV5JvAo4fRrxGFotS7futDTLqEjdYlKNHItoEdtyseSxIIHxYOiX05rl0k2mEkB/eGd9RqnDFj3OZvwNtEEWgHcG1W4+kA9jpoyqgFi5A5Ztm5vzOwBb/QZC9R6Qz6TUQirl08sYsEj3Iy8gUa5+DgRPR/TezBvbmXUN35jVDe4HtUWSEUAKoJNBRzl7kTpMyvDG61taNCKuqKiqvnJeAxjGAxjGAxjGAxjGAyL1LQRaiJ4ZkEkci7XRhwR/1+QfggHJWMDmIvQfTxHPGUd/3pVWaSSWV5XVa2r3GJYAUOAfjMdd9A9P1jBpo3JEKwWssqbo1YOqMFI3AMAefkA/GdRjA57qHo3RTTNPIjGR5IJGIdwN2nsRGga4s8fOatR6F0Do6lHG/VvrCyyyqwncUzqykFePgcZ02MCh6T6R0emeF4kYNp4Wgit3NRsxdgbPPJ8nIvVvQmh1Es0sgmDakIJwk86JKEUIgdEYBgAPkff751GMCh1Ho/QPPHO0I3xbNtFgjGMFYmdL2uyAnaWBI+M8v6O0RnOoKN3TqE1F73ruIpRWq6raarxnQYwKPQ+ldLC8jRCWMShw0azTrEvc5do4w22NiedygEWarJHSegafTySyxhjJP2+7IzFmftrsS7+wy0xgMYxgMYxgMYxgY25B1vTIpHD7dsqillWhIo59u75Xk+02PyyfjArO5qIxTJ318Bk2K//EjEKT82CL59o+a3Q6LSH26SZtORtPZibaEBJejppQRHfusbAeT8jjpcj6vRRSinjRx9mVW8cjzgRo4tSh/vElWhQdNj3YsmRDtoC6Aj+3PzkHXGVCjSzF3Z9sUMMZRZGNbe5y7lVPLMGCgDkfeX/YMPwZ1/JdVq1UfkqrIAo+wAoZJ0XT44iSoNnyzM7uQPALuSxAs0L4wMdI0zRQxxswZkjRSwBAYgAEgEmgftZ/XJmMYDGMYDGMYDGMYDGMYDGMYDGMYDGMYDGMYDGMYDGMYDGMYDGMYDGMYDGMYDGMYDGMYDGMYDGMYDGMYDGMYDGMYH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1965532"/>
            <a:ext cx="5456682" cy="4071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86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Cranium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bones of the cranium are held together by junctions called sutures</a:t>
            </a:r>
          </a:p>
          <a:p>
            <a:pPr lvl="1"/>
            <a:r>
              <a:rPr lang="en-US" dirty="0" smtClean="0"/>
              <a:t>Coronal suture</a:t>
            </a:r>
          </a:p>
          <a:p>
            <a:pPr lvl="1"/>
            <a:r>
              <a:rPr lang="en-US" dirty="0" smtClean="0"/>
              <a:t>Sagittal suture</a:t>
            </a:r>
          </a:p>
          <a:p>
            <a:pPr lvl="1"/>
            <a:r>
              <a:rPr lang="en-US" dirty="0" smtClean="0"/>
              <a:t>Lambdoid suture</a:t>
            </a:r>
          </a:p>
          <a:p>
            <a:pPr lvl="1"/>
            <a:r>
              <a:rPr lang="en-US" dirty="0" smtClean="0"/>
              <a:t>Squamous suture</a:t>
            </a:r>
          </a:p>
          <a:p>
            <a:r>
              <a:rPr lang="en-US" dirty="0" smtClean="0"/>
              <a:t>There are many more, but not in this class!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397" y="1825625"/>
            <a:ext cx="50482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18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750</TotalTime>
  <Words>2532</Words>
  <Application>Microsoft Office PowerPoint</Application>
  <PresentationFormat>Widescreen</PresentationFormat>
  <Paragraphs>294</Paragraphs>
  <Slides>64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8" baseType="lpstr">
      <vt:lpstr>Arial</vt:lpstr>
      <vt:lpstr>Calibri</vt:lpstr>
      <vt:lpstr>Calibri Light</vt:lpstr>
      <vt:lpstr>Office Theme</vt:lpstr>
      <vt:lpstr>The Axial Skeleton</vt:lpstr>
      <vt:lpstr>The Axial Skeleton</vt:lpstr>
      <vt:lpstr>The Axial Skeleton</vt:lpstr>
      <vt:lpstr>The Axial Skeleton</vt:lpstr>
      <vt:lpstr>The Axial Skeleton</vt:lpstr>
      <vt:lpstr>The Cranium </vt:lpstr>
      <vt:lpstr>The Cranium </vt:lpstr>
      <vt:lpstr>The Cranium </vt:lpstr>
      <vt:lpstr>The Cranium </vt:lpstr>
      <vt:lpstr>PowerPoint Presentation</vt:lpstr>
      <vt:lpstr>The Facial Bones</vt:lpstr>
      <vt:lpstr>The Facial Bones</vt:lpstr>
      <vt:lpstr>The Facial Bones</vt:lpstr>
      <vt:lpstr>A Closer Look – Occipital Bone</vt:lpstr>
      <vt:lpstr>A Closer Look – Occipital Bone</vt:lpstr>
      <vt:lpstr>A Closer Look – Occipital Bone</vt:lpstr>
      <vt:lpstr>A Closer Look – Parietal Bones</vt:lpstr>
      <vt:lpstr>A Closer Look – Parietal Bones</vt:lpstr>
      <vt:lpstr>A Closer Look – Frontal Bone</vt:lpstr>
      <vt:lpstr>A Closer Look – Frontal Bone</vt:lpstr>
      <vt:lpstr>A Closer Look – Frontal Bone</vt:lpstr>
      <vt:lpstr>A Closer Look – Temporal Bones</vt:lpstr>
      <vt:lpstr>A Closer Look – Temporal Bones</vt:lpstr>
      <vt:lpstr>A Closer Look – Temporal Bones</vt:lpstr>
      <vt:lpstr>More About: Maxillae</vt:lpstr>
      <vt:lpstr>More about: Palatine Bones</vt:lpstr>
      <vt:lpstr>More About: Nasal Bones</vt:lpstr>
      <vt:lpstr>More About: The Vomer</vt:lpstr>
      <vt:lpstr>More About: Zygomatic Bones</vt:lpstr>
      <vt:lpstr>More About: The Mandible</vt:lpstr>
      <vt:lpstr>Video</vt:lpstr>
      <vt:lpstr>The Spine</vt:lpstr>
      <vt:lpstr>The Spine</vt:lpstr>
      <vt:lpstr>The Spine</vt:lpstr>
      <vt:lpstr>Spinal Development</vt:lpstr>
      <vt:lpstr>Spinal Development</vt:lpstr>
      <vt:lpstr>Vertebra Anatomy</vt:lpstr>
      <vt:lpstr>Vertebra Anatomy</vt:lpstr>
      <vt:lpstr>Vertebra Anatomy</vt:lpstr>
      <vt:lpstr>Vertebra Anatomy </vt:lpstr>
      <vt:lpstr>Vertebra Anatomy</vt:lpstr>
      <vt:lpstr>Vertebra Anatomy</vt:lpstr>
      <vt:lpstr>PowerPoint Presentation</vt:lpstr>
      <vt:lpstr>Video</vt:lpstr>
      <vt:lpstr>Differences in Vertebra</vt:lpstr>
      <vt:lpstr>PowerPoint Presentation</vt:lpstr>
      <vt:lpstr>PowerPoint Presentation</vt:lpstr>
      <vt:lpstr>Differences in Vertebra</vt:lpstr>
      <vt:lpstr>Differences in Vertebra</vt:lpstr>
      <vt:lpstr>Sacrum</vt:lpstr>
      <vt:lpstr>Sacrum</vt:lpstr>
      <vt:lpstr>Sacrum</vt:lpstr>
      <vt:lpstr>Coccyx</vt:lpstr>
      <vt:lpstr>Coccyx</vt:lpstr>
      <vt:lpstr>Video</vt:lpstr>
      <vt:lpstr>Ribs</vt:lpstr>
      <vt:lpstr>Ribs</vt:lpstr>
      <vt:lpstr>Ribs</vt:lpstr>
      <vt:lpstr>Rib Movement</vt:lpstr>
      <vt:lpstr>Rib Movement</vt:lpstr>
      <vt:lpstr>Rib Movement</vt:lpstr>
      <vt:lpstr>Sternum</vt:lpstr>
      <vt:lpstr>Sternum</vt:lpstr>
      <vt:lpstr>Sternum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Axial Skeleton</dc:title>
  <dc:creator>Owdij, Michael</dc:creator>
  <cp:lastModifiedBy>Owdij, Michael</cp:lastModifiedBy>
  <cp:revision>59</cp:revision>
  <dcterms:created xsi:type="dcterms:W3CDTF">2014-11-05T11:30:59Z</dcterms:created>
  <dcterms:modified xsi:type="dcterms:W3CDTF">2016-12-06T12:24:48Z</dcterms:modified>
</cp:coreProperties>
</file>