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5" r:id="rId6"/>
    <p:sldId id="266" r:id="rId7"/>
    <p:sldId id="261" r:id="rId8"/>
    <p:sldId id="262" r:id="rId9"/>
    <p:sldId id="263" r:id="rId10"/>
    <p:sldId id="264" r:id="rId11"/>
    <p:sldId id="267" r:id="rId12"/>
    <p:sldId id="268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91" d="100"/>
          <a:sy n="91" d="100"/>
        </p:scale>
        <p:origin x="72" y="1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8418C-64C5-4C82-9274-DE9013CF5FB0}" type="datetimeFigureOut">
              <a:rPr lang="en-US" smtClean="0"/>
              <a:t>5/12/2017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BCC0B-92BC-492E-ABCA-52D24FDC33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8969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8418C-64C5-4C82-9274-DE9013CF5FB0}" type="datetimeFigureOut">
              <a:rPr lang="en-US" smtClean="0"/>
              <a:t>5/12/2017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BCC0B-92BC-492E-ABCA-52D24FDC33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4340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8418C-64C5-4C82-9274-DE9013CF5FB0}" type="datetimeFigureOut">
              <a:rPr lang="en-US" smtClean="0"/>
              <a:t>5/12/2017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BCC0B-92BC-492E-ABCA-52D24FDC33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640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8418C-64C5-4C82-9274-DE9013CF5FB0}" type="datetimeFigureOut">
              <a:rPr lang="en-US" smtClean="0"/>
              <a:t>5/12/2017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BCC0B-92BC-492E-ABCA-52D24FDC33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9810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8418C-64C5-4C82-9274-DE9013CF5FB0}" type="datetimeFigureOut">
              <a:rPr lang="en-US" smtClean="0"/>
              <a:t>5/12/2017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BCC0B-92BC-492E-ABCA-52D24FDC33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188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8418C-64C5-4C82-9274-DE9013CF5FB0}" type="datetimeFigureOut">
              <a:rPr lang="en-US" smtClean="0"/>
              <a:t>5/12/2017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BCC0B-92BC-492E-ABCA-52D24FDC33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418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8418C-64C5-4C82-9274-DE9013CF5FB0}" type="datetimeFigureOut">
              <a:rPr lang="en-US" smtClean="0"/>
              <a:t>5/12/2017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BCC0B-92BC-492E-ABCA-52D24FDC33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3308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8418C-64C5-4C82-9274-DE9013CF5FB0}" type="datetimeFigureOut">
              <a:rPr lang="en-US" smtClean="0"/>
              <a:t>5/12/2017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BCC0B-92BC-492E-ABCA-52D24FDC33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8654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8418C-64C5-4C82-9274-DE9013CF5FB0}" type="datetimeFigureOut">
              <a:rPr lang="en-US" smtClean="0"/>
              <a:t>5/12/2017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BCC0B-92BC-492E-ABCA-52D24FDC33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443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8418C-64C5-4C82-9274-DE9013CF5FB0}" type="datetimeFigureOut">
              <a:rPr lang="en-US" smtClean="0"/>
              <a:t>5/12/2017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BCC0B-92BC-492E-ABCA-52D24FDC33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7738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8418C-64C5-4C82-9274-DE9013CF5FB0}" type="datetimeFigureOut">
              <a:rPr lang="en-US" smtClean="0"/>
              <a:t>5/12/2017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BCC0B-92BC-492E-ABCA-52D24FDC33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219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D8418C-64C5-4C82-9274-DE9013CF5FB0}" type="datetimeFigureOut">
              <a:rPr lang="en-US" smtClean="0"/>
              <a:t>5/12/2017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8BCC0B-92BC-492E-ABCA-52D24FDC33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8754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5wosC9QLQTM" TargetMode="External"/><Relationship Id="rId2" Type="http://schemas.openxmlformats.org/officeDocument/2006/relationships/hyperlink" Target="https://www.youtube.com/watch?v=txqiwrbYGrs" TargetMode="Externa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Introduction to the Senses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470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https://www.youtube.com/watch?v=txqiwrbYGrs</a:t>
            </a:r>
            <a:r>
              <a:rPr lang="en-US" dirty="0" smtClean="0"/>
              <a:t> </a:t>
            </a:r>
          </a:p>
          <a:p>
            <a:r>
              <a:rPr lang="en-US">
                <a:hlinkClick r:id="rId3"/>
              </a:rPr>
              <a:t>https://</a:t>
            </a:r>
            <a:r>
              <a:rPr lang="en-US" smtClean="0">
                <a:hlinkClick r:id="rId3"/>
              </a:rPr>
              <a:t>www.youtube.com/watch?v=5wosC9QLQTM</a:t>
            </a:r>
            <a:r>
              <a:rPr lang="en-US" smtClean="0"/>
              <a:t> </a:t>
            </a: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Just to understand what “reality” is… in the most adorable way possible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6111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visual-memory.co.uk/daniel/Modules/FM21820/images/spiral1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417" y="158149"/>
            <a:ext cx="8154235" cy="6523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4846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big.assets.huffingtonpost.com/1245402132_optical_illusion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7247" y="242147"/>
            <a:ext cx="8537276" cy="6402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9895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Introduction to the Senses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Do me a favor…</a:t>
            </a:r>
          </a:p>
          <a:p>
            <a:pPr lvl="1"/>
            <a:r>
              <a:rPr lang="en-US" dirty="0" smtClean="0"/>
              <a:t>Close your eyes</a:t>
            </a:r>
          </a:p>
          <a:p>
            <a:r>
              <a:rPr lang="en-US" dirty="0" smtClean="0"/>
              <a:t>Not imagine a picture of your father or mother</a:t>
            </a:r>
          </a:p>
          <a:p>
            <a:r>
              <a:rPr lang="en-US" dirty="0" smtClean="0"/>
              <a:t>Bring that picture to the front of your mind</a:t>
            </a:r>
          </a:p>
          <a:p>
            <a:r>
              <a:rPr lang="en-US" dirty="0" smtClean="0"/>
              <a:t>Try to focus on one feature of their face</a:t>
            </a:r>
          </a:p>
          <a:p>
            <a:r>
              <a:rPr lang="en-US" dirty="0" smtClean="0"/>
              <a:t>Now try to imagine what their smell is like</a:t>
            </a:r>
          </a:p>
          <a:p>
            <a:r>
              <a:rPr lang="en-US" dirty="0" smtClean="0"/>
              <a:t>Finally try to imagine what touching their face feels like</a:t>
            </a:r>
          </a:p>
          <a:p>
            <a:r>
              <a:rPr lang="en-US" dirty="0" smtClean="0"/>
              <a:t>Open your eyes</a:t>
            </a:r>
          </a:p>
        </p:txBody>
      </p:sp>
      <p:pic>
        <p:nvPicPr>
          <p:cNvPr id="1026" name="Picture 2" descr="https://llvblog.files.wordpress.com/2011/02/dad-and-so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8927" y="2165685"/>
            <a:ext cx="5122006" cy="3430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7940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Introduction to the Senses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</a:t>
            </a:r>
            <a:r>
              <a:rPr lang="en-US" b="1" dirty="0" smtClean="0"/>
              <a:t>special senses </a:t>
            </a:r>
            <a:r>
              <a:rPr lang="en-US" dirty="0" smtClean="0"/>
              <a:t>are the senses that will give you an idea of the world around you</a:t>
            </a:r>
          </a:p>
          <a:p>
            <a:r>
              <a:rPr lang="en-US" dirty="0" smtClean="0"/>
              <a:t>These special senses are designed to give you information that will help you stay alive in many situations</a:t>
            </a:r>
          </a:p>
          <a:p>
            <a:r>
              <a:rPr lang="en-US" dirty="0" smtClean="0"/>
              <a:t>However, that is not all they are used for</a:t>
            </a:r>
          </a:p>
          <a:p>
            <a:r>
              <a:rPr lang="en-US" dirty="0" smtClean="0"/>
              <a:t>They can be used to make your general existence easier by relaying information about the world </a:t>
            </a:r>
            <a:endParaRPr lang="en-US" dirty="0"/>
          </a:p>
        </p:txBody>
      </p:sp>
      <p:pic>
        <p:nvPicPr>
          <p:cNvPr id="2050" name="Picture 2" descr="http://www.exploringnature.org/graphics/anatomy/poster_special_senses_small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35"/>
          <a:stretch/>
        </p:blipFill>
        <p:spPr bwMode="auto">
          <a:xfrm>
            <a:off x="1062789" y="1825625"/>
            <a:ext cx="4011563" cy="4303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4180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Introduction to the Senses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There are five basic special senses</a:t>
            </a:r>
          </a:p>
          <a:p>
            <a:r>
              <a:rPr lang="en-US" dirty="0" smtClean="0"/>
              <a:t>Smell (aka </a:t>
            </a:r>
            <a:r>
              <a:rPr lang="en-US" b="1" dirty="0" smtClean="0"/>
              <a:t>olfaction</a:t>
            </a:r>
            <a:r>
              <a:rPr lang="en-US" dirty="0" smtClean="0"/>
              <a:t>) is being able to detect chemicals with your nasal passages</a:t>
            </a:r>
          </a:p>
          <a:p>
            <a:r>
              <a:rPr lang="en-US" dirty="0" smtClean="0"/>
              <a:t>Sight (aka </a:t>
            </a:r>
            <a:r>
              <a:rPr lang="en-US" b="1" dirty="0" smtClean="0"/>
              <a:t>vision</a:t>
            </a:r>
            <a:r>
              <a:rPr lang="en-US" dirty="0" smtClean="0"/>
              <a:t>) is being able to detect shapes, angles and colors with the eye</a:t>
            </a:r>
          </a:p>
          <a:p>
            <a:r>
              <a:rPr lang="en-US" dirty="0" smtClean="0"/>
              <a:t>Taste (aka </a:t>
            </a:r>
            <a:r>
              <a:rPr lang="en-US" b="1" dirty="0" smtClean="0"/>
              <a:t>gustation</a:t>
            </a:r>
            <a:r>
              <a:rPr lang="en-US" dirty="0" smtClean="0"/>
              <a:t>) is being able to detect chemicals with the tongue </a:t>
            </a:r>
          </a:p>
          <a:p>
            <a:r>
              <a:rPr lang="en-US" dirty="0" smtClean="0"/>
              <a:t>Hearing (aka </a:t>
            </a:r>
            <a:r>
              <a:rPr lang="en-US" b="1" dirty="0" smtClean="0"/>
              <a:t>auditory reception</a:t>
            </a:r>
            <a:r>
              <a:rPr lang="en-US" dirty="0" smtClean="0"/>
              <a:t>) is the ability to perceive pressure waves with your ears</a:t>
            </a:r>
          </a:p>
          <a:p>
            <a:r>
              <a:rPr lang="en-US" b="1" dirty="0" smtClean="0"/>
              <a:t>Touch</a:t>
            </a:r>
            <a:r>
              <a:rPr lang="en-US" dirty="0" smtClean="0"/>
              <a:t> is the ability to perceive changes to the skin</a:t>
            </a:r>
          </a:p>
          <a:p>
            <a:endParaRPr lang="en-US" dirty="0" smtClean="0"/>
          </a:p>
        </p:txBody>
      </p:sp>
      <p:pic>
        <p:nvPicPr>
          <p:cNvPr id="4098" name="Picture 2" descr="http://www.naturalrhythms.ca/Images/NerveOrganConnect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9090" y="1690688"/>
            <a:ext cx="4400383" cy="478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6781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Introduction to the Senses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Different senses are picked up by different sensory organs</a:t>
            </a:r>
          </a:p>
          <a:p>
            <a:r>
              <a:rPr lang="en-US" dirty="0" smtClean="0"/>
              <a:t>Olfaction is picked up by the </a:t>
            </a:r>
            <a:r>
              <a:rPr lang="en-US" b="1" dirty="0" smtClean="0"/>
              <a:t>nose</a:t>
            </a:r>
            <a:r>
              <a:rPr lang="en-US" dirty="0" smtClean="0"/>
              <a:t> and </a:t>
            </a:r>
            <a:r>
              <a:rPr lang="en-US" b="1" dirty="0" smtClean="0"/>
              <a:t>nasal passages</a:t>
            </a:r>
          </a:p>
          <a:p>
            <a:r>
              <a:rPr lang="en-US" dirty="0" smtClean="0"/>
              <a:t>Vision is picked up by the </a:t>
            </a:r>
            <a:r>
              <a:rPr lang="en-US" b="1" dirty="0" smtClean="0"/>
              <a:t>eye</a:t>
            </a:r>
          </a:p>
          <a:p>
            <a:r>
              <a:rPr lang="en-US" dirty="0" smtClean="0"/>
              <a:t>Gustation is picked up by the </a:t>
            </a:r>
            <a:r>
              <a:rPr lang="en-US" b="1" dirty="0" smtClean="0"/>
              <a:t>tongue</a:t>
            </a:r>
          </a:p>
          <a:p>
            <a:r>
              <a:rPr lang="en-US" dirty="0" smtClean="0"/>
              <a:t>Hearing is picked up by the </a:t>
            </a:r>
            <a:r>
              <a:rPr lang="en-US" b="1" dirty="0" smtClean="0"/>
              <a:t>inner ear</a:t>
            </a:r>
            <a:r>
              <a:rPr lang="en-US" dirty="0" smtClean="0"/>
              <a:t> and </a:t>
            </a:r>
            <a:r>
              <a:rPr lang="en-US" b="1" dirty="0" smtClean="0"/>
              <a:t>outer ear</a:t>
            </a:r>
          </a:p>
          <a:p>
            <a:r>
              <a:rPr lang="en-US" dirty="0" smtClean="0"/>
              <a:t>Touch is picked up by the </a:t>
            </a:r>
            <a:r>
              <a:rPr lang="en-US" b="1" dirty="0" smtClean="0"/>
              <a:t>skin</a:t>
            </a:r>
            <a:endParaRPr lang="en-US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690688"/>
            <a:ext cx="4895116" cy="420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090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Introduction to the Senses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Within each organ, each sense has specific functional areas</a:t>
            </a:r>
          </a:p>
          <a:p>
            <a:r>
              <a:rPr lang="en-US" dirty="0" smtClean="0"/>
              <a:t>Olfaction </a:t>
            </a:r>
            <a:r>
              <a:rPr lang="en-US" b="1" dirty="0" smtClean="0"/>
              <a:t>has olfactory receptor cells</a:t>
            </a:r>
          </a:p>
          <a:p>
            <a:r>
              <a:rPr lang="en-US" dirty="0" smtClean="0"/>
              <a:t>Vision has </a:t>
            </a:r>
            <a:r>
              <a:rPr lang="en-US" b="1" dirty="0" smtClean="0"/>
              <a:t>rods</a:t>
            </a:r>
            <a:r>
              <a:rPr lang="en-US" dirty="0" smtClean="0"/>
              <a:t> and </a:t>
            </a:r>
            <a:r>
              <a:rPr lang="en-US" b="1" dirty="0" smtClean="0"/>
              <a:t>cones</a:t>
            </a:r>
          </a:p>
          <a:p>
            <a:r>
              <a:rPr lang="en-US" dirty="0" smtClean="0"/>
              <a:t>Gustation has </a:t>
            </a:r>
            <a:r>
              <a:rPr lang="en-US" b="1" dirty="0" smtClean="0"/>
              <a:t>taste receptors</a:t>
            </a:r>
          </a:p>
          <a:p>
            <a:r>
              <a:rPr lang="en-US" dirty="0" smtClean="0"/>
              <a:t>Hearing has the </a:t>
            </a:r>
            <a:r>
              <a:rPr lang="en-US" b="1" dirty="0" smtClean="0"/>
              <a:t>cochlea</a:t>
            </a:r>
          </a:p>
          <a:p>
            <a:r>
              <a:rPr lang="en-US" dirty="0" smtClean="0"/>
              <a:t>Touch has various </a:t>
            </a:r>
            <a:r>
              <a:rPr lang="en-US" b="1" dirty="0" smtClean="0"/>
              <a:t>nervous receptors</a:t>
            </a:r>
          </a:p>
          <a:p>
            <a:endParaRPr lang="en-US" dirty="0"/>
          </a:p>
        </p:txBody>
      </p:sp>
      <p:pic>
        <p:nvPicPr>
          <p:cNvPr id="3074" name="Picture 2" descr="http://www.exploringnature.org/graphics/anatomy/special_senses_poster7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0216" y="1267326"/>
            <a:ext cx="3995603" cy="5170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8986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“Reality”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4"/>
            <a:ext cx="5181600" cy="4709287"/>
          </a:xfrm>
        </p:spPr>
        <p:txBody>
          <a:bodyPr>
            <a:normAutofit/>
          </a:bodyPr>
          <a:lstStyle/>
          <a:p>
            <a:r>
              <a:rPr lang="en-US" dirty="0" smtClean="0"/>
              <a:t>The real world is different than the special senses interpretation</a:t>
            </a:r>
          </a:p>
          <a:p>
            <a:r>
              <a:rPr lang="en-US" dirty="0" smtClean="0"/>
              <a:t>What is very interesting to think about is that there is no such thing as “reality”</a:t>
            </a:r>
          </a:p>
          <a:p>
            <a:r>
              <a:rPr lang="en-US" dirty="0" smtClean="0"/>
              <a:t>Humans tend to be comforted that there is a sense of “reality” that provides consistency to their everyday life</a:t>
            </a:r>
          </a:p>
          <a:p>
            <a:r>
              <a:rPr lang="en-US" dirty="0" smtClean="0"/>
              <a:t>However there is no such thing as “reality”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695" y="2082297"/>
            <a:ext cx="5276449" cy="3532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2379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“Reality”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4"/>
            <a:ext cx="5181600" cy="5032375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Y</a:t>
            </a:r>
            <a:r>
              <a:rPr lang="en-US" dirty="0" smtClean="0"/>
              <a:t>our sense of “reality” is based off of the information that your brain receives from your special senses</a:t>
            </a:r>
          </a:p>
          <a:p>
            <a:r>
              <a:rPr lang="en-US" dirty="0" smtClean="0"/>
              <a:t>An example would be the classical image of a red apple</a:t>
            </a:r>
          </a:p>
          <a:p>
            <a:r>
              <a:rPr lang="en-US" dirty="0" smtClean="0"/>
              <a:t>While your “reality” tells you that apple as red, it really is just your eyes picking up wavelengths of light</a:t>
            </a:r>
          </a:p>
          <a:p>
            <a:r>
              <a:rPr lang="en-US" dirty="0" smtClean="0"/>
              <a:t>Your “reality” is that the apple is red, however it is just that your eyes guessing what color it should be</a:t>
            </a:r>
          </a:p>
          <a:p>
            <a:r>
              <a:rPr lang="en-US" dirty="0" smtClean="0"/>
              <a:t>In the real world, the apple has no color, it absorbs and reflects light</a:t>
            </a:r>
          </a:p>
          <a:p>
            <a:r>
              <a:rPr lang="en-US" dirty="0" smtClean="0"/>
              <a:t>And to bend your noodle a bit further… there is no such thing as red</a:t>
            </a:r>
          </a:p>
        </p:txBody>
      </p:sp>
      <p:pic>
        <p:nvPicPr>
          <p:cNvPr id="5122" name="Picture 2" descr="http://www.efoodsdirect.com/media/catalog/product/cache/1/image/9df78eab33525d08d6e5fb8d27136e95/a/p/apples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3305" y="1349459"/>
            <a:ext cx="4956007" cy="4956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1128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“Reality”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Many different things can change “reality” </a:t>
            </a:r>
          </a:p>
          <a:p>
            <a:r>
              <a:rPr lang="en-US" dirty="0" smtClean="0"/>
              <a:t>Any disease or illness that affects the special sensory organs or the special sensory neural pathways will alter “reality”</a:t>
            </a:r>
          </a:p>
          <a:p>
            <a:r>
              <a:rPr lang="en-US" dirty="0" smtClean="0"/>
              <a:t>Many chemicals and illegal drugs are designed to change the special sensory neurons to create a hallucinogenic experience</a:t>
            </a:r>
          </a:p>
          <a:p>
            <a:r>
              <a:rPr lang="en-US" dirty="0" smtClean="0"/>
              <a:t>These are changing your “reality”</a:t>
            </a:r>
          </a:p>
          <a:p>
            <a:endParaRPr lang="en-US" dirty="0"/>
          </a:p>
        </p:txBody>
      </p:sp>
      <p:pic>
        <p:nvPicPr>
          <p:cNvPr id="6146" name="Picture 2" descr="http://www.shamantar.com/uploads/1/2/7/1/12715822/6829304.jpg?4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333" y="1825625"/>
            <a:ext cx="5539372" cy="4154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791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559</Words>
  <Application>Microsoft Office PowerPoint</Application>
  <PresentationFormat>Widescreen</PresentationFormat>
  <Paragraphs>57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Introduction to the Senses</vt:lpstr>
      <vt:lpstr>Introduction to the Senses</vt:lpstr>
      <vt:lpstr>Introduction to the Senses</vt:lpstr>
      <vt:lpstr>Introduction to the Senses</vt:lpstr>
      <vt:lpstr>Introduction to the Senses</vt:lpstr>
      <vt:lpstr>Introduction to the Senses</vt:lpstr>
      <vt:lpstr>“Reality”</vt:lpstr>
      <vt:lpstr>“Reality”</vt:lpstr>
      <vt:lpstr>“Reality”</vt:lpstr>
      <vt:lpstr>Video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the Senses</dc:title>
  <dc:creator>Owdij, Michael</dc:creator>
  <cp:lastModifiedBy>Owdij, Michael</cp:lastModifiedBy>
  <cp:revision>13</cp:revision>
  <dcterms:created xsi:type="dcterms:W3CDTF">2015-04-20T11:00:35Z</dcterms:created>
  <dcterms:modified xsi:type="dcterms:W3CDTF">2017-05-12T10:37:39Z</dcterms:modified>
</cp:coreProperties>
</file>