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4" r:id="rId13"/>
    <p:sldId id="267" r:id="rId14"/>
    <p:sldId id="271" r:id="rId15"/>
    <p:sldId id="266" r:id="rId16"/>
    <p:sldId id="265" r:id="rId17"/>
    <p:sldId id="270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9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5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7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0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2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7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1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9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75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0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48EDA-2626-434E-998E-2EDB91534566}" type="datetimeFigureOut">
              <a:rPr lang="en-US" smtClean="0"/>
              <a:t>12/1/2017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0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-E8PztwXYE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6-JNFiXkXfc&amp;index=5&amp;list=PLeLjvHwCb0ybuAYjN-b8k3RNVVLX0o3Lc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hoLfmiSi3c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IUhf4tx0RE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the Skeletal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Bone Shapes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Long bones have different sections</a:t>
            </a:r>
          </a:p>
          <a:p>
            <a:r>
              <a:rPr lang="en-US" dirty="0" smtClean="0"/>
              <a:t>The long tube of a long bone is the </a:t>
            </a:r>
            <a:r>
              <a:rPr lang="en-US" b="1" dirty="0" smtClean="0"/>
              <a:t>diaphysis</a:t>
            </a:r>
          </a:p>
          <a:p>
            <a:r>
              <a:rPr lang="en-US" dirty="0" smtClean="0"/>
              <a:t>The ends of the long bone expand out in the </a:t>
            </a:r>
            <a:r>
              <a:rPr lang="en-US" b="1" dirty="0" smtClean="0"/>
              <a:t>epiphysis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metaphysis</a:t>
            </a:r>
            <a:r>
              <a:rPr lang="en-US" dirty="0" smtClean="0"/>
              <a:t> connects the tube to the enlarged end</a:t>
            </a:r>
            <a:endParaRPr lang="en-US" dirty="0"/>
          </a:p>
        </p:txBody>
      </p:sp>
      <p:pic>
        <p:nvPicPr>
          <p:cNvPr id="1026" name="Picture 2" descr="http://classconnection.s3.amazonaws.com/67582/flashcards/670169/png/long-bo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67115" y="1490736"/>
            <a:ext cx="3497455" cy="468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367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www.youtube.com/watch?v=D-E8PztwXYE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2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Irregular bones </a:t>
            </a:r>
            <a:r>
              <a:rPr lang="en-US" dirty="0" smtClean="0"/>
              <a:t>have complex shapes that can have short, flat notched and/or ridged surfaces</a:t>
            </a:r>
          </a:p>
          <a:p>
            <a:r>
              <a:rPr lang="en-US" dirty="0" smtClean="0"/>
              <a:t>These bones are often varied in form and function</a:t>
            </a:r>
          </a:p>
          <a:p>
            <a:r>
              <a:rPr lang="en-US" dirty="0" smtClean="0"/>
              <a:t>The spinal vertebrae are excellent examples of irregular bones</a:t>
            </a:r>
            <a:endParaRPr lang="en-US" dirty="0"/>
          </a:p>
        </p:txBody>
      </p:sp>
      <p:pic>
        <p:nvPicPr>
          <p:cNvPr id="6146" name="Picture 2" descr="http://o.quizlet.com/3ZaEgyEud.3ZNr9ZLmy4rw_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6" t="-1080" b="-1"/>
          <a:stretch/>
        </p:blipFill>
        <p:spPr bwMode="auto">
          <a:xfrm>
            <a:off x="7876032" y="1158239"/>
            <a:ext cx="2432217" cy="517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6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Sesamoid Bones </a:t>
            </a:r>
            <a:r>
              <a:rPr lang="en-US" dirty="0" smtClean="0"/>
              <a:t>are small flat and can be shaped like a sesame seed. </a:t>
            </a:r>
          </a:p>
          <a:p>
            <a:r>
              <a:rPr lang="en-US" dirty="0" smtClean="0"/>
              <a:t>They develop inside tendons and are associated with joints</a:t>
            </a:r>
          </a:p>
          <a:p>
            <a:r>
              <a:rPr lang="en-US" dirty="0" smtClean="0"/>
              <a:t>An excellent example of this is the patella inside of the patella tendon</a:t>
            </a:r>
            <a:endParaRPr lang="en-US" dirty="0"/>
          </a:p>
        </p:txBody>
      </p:sp>
      <p:pic>
        <p:nvPicPr>
          <p:cNvPr id="5122" name="Picture 2" descr="http://upload.wikimedia.org/wikipedia/commons/b/b3/Gray3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79" y="1620203"/>
            <a:ext cx="3508705" cy="455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37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www.youtube.com/watch?v=6-JNFiXkXfc&amp;index=5&amp;list=PLeLjvHwCb0ybuAYjN-b8k3RNVVLX0o3Lc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Flat bones </a:t>
            </a:r>
            <a:r>
              <a:rPr lang="en-US" dirty="0" smtClean="0"/>
              <a:t>have thin parallel surfaces</a:t>
            </a:r>
          </a:p>
          <a:p>
            <a:r>
              <a:rPr lang="en-US" dirty="0" smtClean="0"/>
              <a:t>These bones can be found throughout the body and come in many different sizes and shapes</a:t>
            </a:r>
          </a:p>
          <a:p>
            <a:r>
              <a:rPr lang="en-US" dirty="0" smtClean="0"/>
              <a:t>The bones of the skull, the ribs and the scapulae are all examples</a:t>
            </a:r>
            <a:endParaRPr lang="en-US" dirty="0"/>
          </a:p>
        </p:txBody>
      </p:sp>
      <p:pic>
        <p:nvPicPr>
          <p:cNvPr id="4098" name="Picture 2" descr="http://www.buzzle.com/images/diagrams/human-body/flat-bones-in-the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23" y="1620044"/>
            <a:ext cx="5238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14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Sutural</a:t>
            </a:r>
            <a:r>
              <a:rPr lang="en-US" b="1" dirty="0"/>
              <a:t> </a:t>
            </a:r>
            <a:r>
              <a:rPr lang="en-US" b="1" dirty="0" smtClean="0"/>
              <a:t>bones </a:t>
            </a:r>
            <a:r>
              <a:rPr lang="en-US" dirty="0" smtClean="0"/>
              <a:t>are small flat and irregularly shaped bones between the flat bones of the skull</a:t>
            </a:r>
          </a:p>
          <a:p>
            <a:r>
              <a:rPr lang="en-US" dirty="0" smtClean="0"/>
              <a:t>They are varied in width from a grain of sand to the size of a quarter</a:t>
            </a:r>
          </a:p>
          <a:p>
            <a:r>
              <a:rPr lang="en-US" dirty="0" smtClean="0"/>
              <a:t>The size, shape and number of these bones will change from person to person</a:t>
            </a:r>
          </a:p>
          <a:p>
            <a:r>
              <a:rPr lang="en-US" dirty="0" smtClean="0"/>
              <a:t>Therefore these bones are unnamed</a:t>
            </a:r>
            <a:endParaRPr lang="en-US" dirty="0"/>
          </a:p>
        </p:txBody>
      </p:sp>
      <p:pic>
        <p:nvPicPr>
          <p:cNvPr id="3074" name="Picture 2" descr="https://classconnection.s3.amazonaws.com/585/flashcards/6013585/jpg/sutural_bone-148BA8EAFF83263E9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07" y="1690688"/>
            <a:ext cx="5577077" cy="418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62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www.youtube.com/watch?v=ohoLfmiSi3c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Just For Fun!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see who knows the most about bones!</a:t>
            </a:r>
          </a:p>
          <a:p>
            <a:r>
              <a:rPr lang="en-US" dirty="0" smtClean="0"/>
              <a:t>Everyone put your </a:t>
            </a:r>
            <a:r>
              <a:rPr lang="en-US" dirty="0" err="1" smtClean="0"/>
              <a:t>chromebooks</a:t>
            </a:r>
            <a:r>
              <a:rPr lang="en-US" dirty="0" smtClean="0"/>
              <a:t> and phones away!</a:t>
            </a:r>
          </a:p>
          <a:p>
            <a:r>
              <a:rPr lang="en-US" dirty="0" smtClean="0"/>
              <a:t>Use a partner and estimate the number of bones in the adult human body</a:t>
            </a:r>
          </a:p>
          <a:p>
            <a:r>
              <a:rPr lang="en-US" dirty="0" smtClean="0"/>
              <a:t>If you guess within 5 bones (either direction), I will give you a reward!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92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skeletal system </a:t>
            </a:r>
            <a:r>
              <a:rPr lang="en-US" dirty="0" smtClean="0"/>
              <a:t>is a complex and intricate series of bones and connective tissues that give the body structure and support</a:t>
            </a:r>
            <a:endParaRPr lang="en-US" dirty="0"/>
          </a:p>
          <a:p>
            <a:r>
              <a:rPr lang="en-US" dirty="0" smtClean="0"/>
              <a:t>Without the skeletal system, our bodies would not be able to support itself, move or have a basis for cells to grow</a:t>
            </a:r>
          </a:p>
          <a:p>
            <a:r>
              <a:rPr lang="en-US" dirty="0" smtClean="0"/>
              <a:t>This system is a very personal system because many of us have broken bones before</a:t>
            </a:r>
            <a:endParaRPr lang="en-US" dirty="0"/>
          </a:p>
        </p:txBody>
      </p:sp>
      <p:pic>
        <p:nvPicPr>
          <p:cNvPr id="8194" name="Picture 2" descr="http://www.newjerseydogbitelawyer.net/wp-content/uploads/2011/08/Broken-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1825625"/>
            <a:ext cx="3514217" cy="425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22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Only the </a:t>
            </a:r>
            <a:r>
              <a:rPr lang="en-US" dirty="0" smtClean="0"/>
              <a:t>first ad third clips are broken bones… </a:t>
            </a:r>
            <a:r>
              <a:rPr lang="en-US" dirty="0" smtClean="0"/>
              <a:t>but </a:t>
            </a:r>
            <a:r>
              <a:rPr lang="en-US" dirty="0" smtClean="0"/>
              <a:t>they are </a:t>
            </a:r>
            <a:r>
              <a:rPr lang="en-US" dirty="0" smtClean="0"/>
              <a:t>good </a:t>
            </a:r>
            <a:r>
              <a:rPr lang="en-US" dirty="0" smtClean="0"/>
              <a:t>ones</a:t>
            </a:r>
            <a:endParaRPr lang="en-US" dirty="0" smtClean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www.youtube.com/watch?v=VIUhf4tx0RE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0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human baby will be born with around 270 bones</a:t>
            </a:r>
          </a:p>
          <a:p>
            <a:r>
              <a:rPr lang="en-US" dirty="0" smtClean="0"/>
              <a:t>These bones will fuse and become a set number as an adult</a:t>
            </a:r>
          </a:p>
          <a:p>
            <a:r>
              <a:rPr lang="en-US" dirty="0" smtClean="0"/>
              <a:t>There are 206 bones in the adult human body</a:t>
            </a:r>
          </a:p>
          <a:p>
            <a:r>
              <a:rPr lang="en-US" dirty="0" smtClean="0"/>
              <a:t>They take up around 15% of the body mass of a human (based on BMI)</a:t>
            </a:r>
          </a:p>
        </p:txBody>
      </p:sp>
      <p:pic>
        <p:nvPicPr>
          <p:cNvPr id="9218" name="Picture 2" descr="http://eve2eve.files.wordpress.com/2011/04/fetus_x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56" y="1825625"/>
            <a:ext cx="3294888" cy="44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Functions of Bones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human skeletal system has five main functions that define its role in the human body</a:t>
            </a:r>
          </a:p>
          <a:p>
            <a:r>
              <a:rPr lang="en-US" dirty="0" smtClean="0"/>
              <a:t>Support – the skeletal system provides framework for the different parts of the body that move and function</a:t>
            </a:r>
          </a:p>
          <a:p>
            <a:r>
              <a:rPr lang="en-US" dirty="0" smtClean="0"/>
              <a:t>Storage of Minerals and Lipids – Many different things are stored within our bones that can be released when levels get low</a:t>
            </a:r>
            <a:endParaRPr lang="en-US" dirty="0"/>
          </a:p>
        </p:txBody>
      </p:sp>
      <p:pic>
        <p:nvPicPr>
          <p:cNvPr id="10242" name="Picture 2" descr="http://www.julianomidi.com/wp-content/uploads/2014/03/stronger_b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182" y="2192463"/>
            <a:ext cx="4904105" cy="367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84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Functions of Bones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Blood Cell Production – Red blood cells, white blood cells and other blood elements are produced inside of bone marrow</a:t>
            </a:r>
          </a:p>
          <a:p>
            <a:r>
              <a:rPr lang="en-US" dirty="0" smtClean="0"/>
              <a:t>Protection – Many soft tissues are surrounded by bones to help protect them from damage</a:t>
            </a:r>
          </a:p>
          <a:p>
            <a:r>
              <a:rPr lang="en-US" dirty="0" smtClean="0"/>
              <a:t>Leverage – Many bones are designed to help apply force and help generate power</a:t>
            </a:r>
            <a:endParaRPr lang="en-US" dirty="0"/>
          </a:p>
        </p:txBody>
      </p:sp>
      <p:pic>
        <p:nvPicPr>
          <p:cNvPr id="7170" name="Picture 2" descr="http://witstroll.files.wordpress.com/2010/04/lever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51" y="1825625"/>
            <a:ext cx="4325040" cy="384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73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six major bone shapes</a:t>
            </a:r>
          </a:p>
          <a:p>
            <a:r>
              <a:rPr lang="en-US" dirty="0" smtClean="0"/>
              <a:t>Each type of bone has a different purpose in the body</a:t>
            </a:r>
          </a:p>
          <a:p>
            <a:r>
              <a:rPr lang="en-US" b="1" dirty="0" smtClean="0"/>
              <a:t>Short bones </a:t>
            </a:r>
            <a:r>
              <a:rPr lang="en-US" dirty="0" smtClean="0"/>
              <a:t>are small boxy bones that are thick and strong</a:t>
            </a:r>
          </a:p>
          <a:p>
            <a:r>
              <a:rPr lang="en-US" dirty="0" smtClean="0"/>
              <a:t>These can be found in the wrists and ankles</a:t>
            </a:r>
            <a:endParaRPr lang="en-US" dirty="0"/>
          </a:p>
        </p:txBody>
      </p:sp>
      <p:pic>
        <p:nvPicPr>
          <p:cNvPr id="1026" name="Picture 2" descr="http://www.nlm.nih.gov/medlineplus/ency/images/ency/fullsize/98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687" y="1927390"/>
            <a:ext cx="4587113" cy="366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1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Bone Shapes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Long bones </a:t>
            </a:r>
            <a:r>
              <a:rPr lang="en-US" dirty="0" smtClean="0"/>
              <a:t>are longer than they are wide and have a distinct shape</a:t>
            </a:r>
          </a:p>
          <a:p>
            <a:r>
              <a:rPr lang="en-US" dirty="0" smtClean="0"/>
              <a:t>Their slender shape and structure is designed for the specific purpose of movement and protection of the particular area of the body</a:t>
            </a:r>
          </a:p>
          <a:p>
            <a:r>
              <a:rPr lang="en-US" dirty="0" smtClean="0"/>
              <a:t>These are located throughout the body</a:t>
            </a:r>
            <a:endParaRPr lang="en-US" dirty="0"/>
          </a:p>
        </p:txBody>
      </p:sp>
      <p:pic>
        <p:nvPicPr>
          <p:cNvPr id="7" name="Picture 4" descr="http://www.dbriers.com/tutorials/wp-content/uploads/2012/12/long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10" y="1645518"/>
            <a:ext cx="4038473" cy="47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63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599</Words>
  <Application>Microsoft Office PowerPoint</Application>
  <PresentationFormat>Widescreen</PresentationFormat>
  <Paragraphs>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Introduction to the Skeletal System</vt:lpstr>
      <vt:lpstr>Just For Fun!</vt:lpstr>
      <vt:lpstr>Introduction to Bones</vt:lpstr>
      <vt:lpstr>Video</vt:lpstr>
      <vt:lpstr>Introduction to Bones</vt:lpstr>
      <vt:lpstr>Functions of Bones</vt:lpstr>
      <vt:lpstr>Functions of Bones</vt:lpstr>
      <vt:lpstr>Bone Shapes</vt:lpstr>
      <vt:lpstr>Bone Shapes</vt:lpstr>
      <vt:lpstr>Bone Shapes</vt:lpstr>
      <vt:lpstr>Video</vt:lpstr>
      <vt:lpstr>Bone Shapes</vt:lpstr>
      <vt:lpstr>Bone Shapes</vt:lpstr>
      <vt:lpstr>Video</vt:lpstr>
      <vt:lpstr>Bone Shapes</vt:lpstr>
      <vt:lpstr>Bone Shapes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Skeletal System</dc:title>
  <dc:creator>Owdij, Michael</dc:creator>
  <cp:lastModifiedBy>Administrator</cp:lastModifiedBy>
  <cp:revision>18</cp:revision>
  <dcterms:created xsi:type="dcterms:W3CDTF">2014-11-03T11:50:45Z</dcterms:created>
  <dcterms:modified xsi:type="dcterms:W3CDTF">2017-12-01T11:57:57Z</dcterms:modified>
</cp:coreProperties>
</file>