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76" r:id="rId9"/>
    <p:sldId id="277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5" r:id="rId21"/>
    <p:sldId id="274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91" d="100"/>
          <a:sy n="91" d="100"/>
        </p:scale>
        <p:origin x="72" y="1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ED2F4-2C3A-4CE1-972C-C93D3F92B5D7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82D1F-D944-45DD-9B8D-0BEEB0738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574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ED2F4-2C3A-4CE1-972C-C93D3F92B5D7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82D1F-D944-45DD-9B8D-0BEEB0738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680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ED2F4-2C3A-4CE1-972C-C93D3F92B5D7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82D1F-D944-45DD-9B8D-0BEEB0738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287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ED2F4-2C3A-4CE1-972C-C93D3F92B5D7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82D1F-D944-45DD-9B8D-0BEEB0738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854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ED2F4-2C3A-4CE1-972C-C93D3F92B5D7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82D1F-D944-45DD-9B8D-0BEEB0738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599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ED2F4-2C3A-4CE1-972C-C93D3F92B5D7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82D1F-D944-45DD-9B8D-0BEEB0738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926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ED2F4-2C3A-4CE1-972C-C93D3F92B5D7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82D1F-D944-45DD-9B8D-0BEEB0738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913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ED2F4-2C3A-4CE1-972C-C93D3F92B5D7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82D1F-D944-45DD-9B8D-0BEEB0738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595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ED2F4-2C3A-4CE1-972C-C93D3F92B5D7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82D1F-D944-45DD-9B8D-0BEEB0738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712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ED2F4-2C3A-4CE1-972C-C93D3F92B5D7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82D1F-D944-45DD-9B8D-0BEEB0738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609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ED2F4-2C3A-4CE1-972C-C93D3F92B5D7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82D1F-D944-45DD-9B8D-0BEEB0738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572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AED2F4-2C3A-4CE1-972C-C93D3F92B5D7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B82D1F-D944-45DD-9B8D-0BEEB07383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503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video.nationalgeographic.com/video/101-videos/human-body-sci" TargetMode="Externa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 To Anatomy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550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Levels of Organization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In anatomy and physiology it is important to understand how life is organized</a:t>
            </a:r>
          </a:p>
          <a:p>
            <a:r>
              <a:rPr lang="en-US" dirty="0" smtClean="0"/>
              <a:t>Different types of small structural materials make up the larger structures of the body</a:t>
            </a:r>
          </a:p>
          <a:p>
            <a:r>
              <a:rPr lang="en-US" dirty="0" smtClean="0"/>
              <a:t>We need to know how the body is built in order to understand how it works</a:t>
            </a:r>
          </a:p>
        </p:txBody>
      </p:sp>
      <p:pic>
        <p:nvPicPr>
          <p:cNvPr id="8194" name="Picture 2" descr="http://classconnection.s3.amazonaws.com/921/flashcards/2673921/jpg/levelsoforganization135974584465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5" t="5353" r="1"/>
          <a:stretch/>
        </p:blipFill>
        <p:spPr bwMode="auto">
          <a:xfrm>
            <a:off x="586854" y="2265528"/>
            <a:ext cx="5042539" cy="3620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2407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Levels of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 often compare it to a house</a:t>
            </a:r>
          </a:p>
          <a:p>
            <a:r>
              <a:rPr lang="en-US" dirty="0" smtClean="0"/>
              <a:t>While a house is a whole structure, it is made of different things</a:t>
            </a:r>
          </a:p>
          <a:p>
            <a:r>
              <a:rPr lang="en-US" dirty="0" smtClean="0"/>
              <a:t>Wood and dry wall make up walls</a:t>
            </a:r>
          </a:p>
          <a:p>
            <a:r>
              <a:rPr lang="en-US" dirty="0" smtClean="0"/>
              <a:t>Walls make up rooms</a:t>
            </a:r>
          </a:p>
          <a:p>
            <a:r>
              <a:rPr lang="en-US" dirty="0" smtClean="0"/>
              <a:t>Rooms make up floors</a:t>
            </a:r>
          </a:p>
          <a:p>
            <a:r>
              <a:rPr lang="en-US" dirty="0" smtClean="0"/>
              <a:t>Floors make up your house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9218" name="Picture 2" descr="http://blog.bluewhaleapps.com/Portals/107458/images/steps-to-building-a-house-resized-6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1784" y="2510631"/>
            <a:ext cx="4572000" cy="2981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6287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Levels of Organization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smallest level is the </a:t>
            </a:r>
            <a:r>
              <a:rPr lang="en-US" b="1" dirty="0" smtClean="0"/>
              <a:t>atomic level</a:t>
            </a:r>
          </a:p>
          <a:p>
            <a:r>
              <a:rPr lang="en-US" dirty="0" smtClean="0"/>
              <a:t>The atomic level is made up of atoms</a:t>
            </a:r>
          </a:p>
          <a:p>
            <a:r>
              <a:rPr lang="en-US" dirty="0" smtClean="0"/>
              <a:t>These atoms are by themselves or can make up small chemicals</a:t>
            </a:r>
          </a:p>
          <a:p>
            <a:r>
              <a:rPr lang="en-US" dirty="0" smtClean="0"/>
              <a:t>Many of these small chemicals carry out important body functions</a:t>
            </a:r>
          </a:p>
          <a:p>
            <a:endParaRPr lang="en-US" dirty="0"/>
          </a:p>
        </p:txBody>
      </p:sp>
      <p:pic>
        <p:nvPicPr>
          <p:cNvPr id="10242" name="Picture 2" descr="http://0.tqn.com/d/chemistry/1/0/X/I/1/Franciu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3747" y="1825625"/>
            <a:ext cx="3802276" cy="4151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6879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Levels of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Atoms combine to form the </a:t>
            </a:r>
            <a:r>
              <a:rPr lang="en-US" b="1" dirty="0" smtClean="0"/>
              <a:t>cellular level</a:t>
            </a:r>
          </a:p>
          <a:p>
            <a:r>
              <a:rPr lang="en-US" dirty="0" smtClean="0"/>
              <a:t>This level is composed of individual cells </a:t>
            </a:r>
          </a:p>
          <a:p>
            <a:r>
              <a:rPr lang="en-US" dirty="0" smtClean="0"/>
              <a:t>On the cellular level we study the individual cells job in the body</a:t>
            </a:r>
            <a:endParaRPr lang="en-US" dirty="0"/>
          </a:p>
        </p:txBody>
      </p:sp>
      <p:pic>
        <p:nvPicPr>
          <p:cNvPr id="11266" name="Picture 2" descr="http://www.paradoja7.com/wp-content/uploads/2013/12/the-human-body-ce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0339" y="1825625"/>
            <a:ext cx="5743575" cy="4791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2474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Levels of Organization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next largest level is the </a:t>
            </a:r>
            <a:r>
              <a:rPr lang="en-US" b="1" dirty="0" smtClean="0"/>
              <a:t>tissue level</a:t>
            </a:r>
          </a:p>
          <a:p>
            <a:r>
              <a:rPr lang="en-US" dirty="0" smtClean="0"/>
              <a:t>A </a:t>
            </a:r>
            <a:r>
              <a:rPr lang="en-US" b="1" dirty="0" smtClean="0"/>
              <a:t>tissue</a:t>
            </a:r>
            <a:r>
              <a:rPr lang="en-US" dirty="0" smtClean="0"/>
              <a:t> is a group of similar and interacting cells </a:t>
            </a:r>
          </a:p>
          <a:p>
            <a:r>
              <a:rPr lang="en-US" dirty="0" smtClean="0"/>
              <a:t>These cells will perform one or more functions to help the body</a:t>
            </a:r>
          </a:p>
          <a:p>
            <a:endParaRPr lang="en-US" dirty="0"/>
          </a:p>
        </p:txBody>
      </p:sp>
      <p:pic>
        <p:nvPicPr>
          <p:cNvPr id="12290" name="Picture 2" descr="http://o.quizlet.com/SQlx7hZFqg5KIqVA8EPN4A_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996" y="2035767"/>
            <a:ext cx="5385416" cy="4106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8646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Levels of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organ level </a:t>
            </a:r>
            <a:r>
              <a:rPr lang="en-US" dirty="0" smtClean="0"/>
              <a:t>is the next largest level or organization</a:t>
            </a:r>
          </a:p>
          <a:p>
            <a:r>
              <a:rPr lang="en-US" dirty="0" smtClean="0"/>
              <a:t>An </a:t>
            </a:r>
            <a:r>
              <a:rPr lang="en-US" b="1" dirty="0" smtClean="0"/>
              <a:t>organ</a:t>
            </a:r>
            <a:r>
              <a:rPr lang="en-US" dirty="0" smtClean="0"/>
              <a:t> is a group of tissues that collectively work together to perform many different functions</a:t>
            </a:r>
          </a:p>
          <a:p>
            <a:r>
              <a:rPr lang="en-US" dirty="0" smtClean="0"/>
              <a:t>These organs generally perform vital functions and several we cannot live without</a:t>
            </a:r>
            <a:endParaRPr lang="en-US" dirty="0"/>
          </a:p>
        </p:txBody>
      </p:sp>
      <p:pic>
        <p:nvPicPr>
          <p:cNvPr id="13314" name="Picture 2" descr="http://images.medicinenet.com/images/image_collection/webmd_anatomy/liver-anatom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7975" y="2405856"/>
            <a:ext cx="4695825" cy="3190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737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Levels of Organization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548384"/>
            <a:ext cx="5181600" cy="462857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organ system </a:t>
            </a:r>
            <a:r>
              <a:rPr lang="en-US" dirty="0" smtClean="0"/>
              <a:t>level is the largest level that we will study in anatomy</a:t>
            </a:r>
          </a:p>
          <a:p>
            <a:r>
              <a:rPr lang="en-US" b="1" dirty="0" smtClean="0"/>
              <a:t>Organ systems </a:t>
            </a:r>
            <a:r>
              <a:rPr lang="en-US" dirty="0" smtClean="0"/>
              <a:t>are groups of organs that interact to perform a particular function</a:t>
            </a:r>
          </a:p>
          <a:p>
            <a:r>
              <a:rPr lang="en-US" dirty="0" smtClean="0"/>
              <a:t>There are only a handful of organ systems in the body</a:t>
            </a:r>
          </a:p>
          <a:p>
            <a:r>
              <a:rPr lang="en-US" dirty="0" smtClean="0"/>
              <a:t>When organ systems work together they make up </a:t>
            </a:r>
            <a:r>
              <a:rPr lang="en-US" smtClean="0"/>
              <a:t>an </a:t>
            </a:r>
            <a:r>
              <a:rPr lang="en-US" b="1" smtClean="0"/>
              <a:t>organism</a:t>
            </a:r>
            <a:endParaRPr lang="en-US" b="1" dirty="0"/>
          </a:p>
        </p:txBody>
      </p:sp>
      <p:pic>
        <p:nvPicPr>
          <p:cNvPr id="14338" name="Picture 2" descr="http://theathletescorner.com/wp-content/uploads/2011/02/cn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1825625"/>
            <a:ext cx="5135119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2448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Organ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There are 12 major organ systems that we will study in this class</a:t>
            </a:r>
          </a:p>
          <a:p>
            <a:r>
              <a:rPr lang="en-US" dirty="0" smtClean="0"/>
              <a:t>You will have to know about each and every one of them</a:t>
            </a:r>
          </a:p>
          <a:p>
            <a:r>
              <a:rPr lang="en-US" dirty="0" smtClean="0"/>
              <a:t>Several you may have heard of before and some you may have never heard of</a:t>
            </a:r>
            <a:endParaRPr lang="en-US" dirty="0"/>
          </a:p>
        </p:txBody>
      </p:sp>
      <p:pic>
        <p:nvPicPr>
          <p:cNvPr id="15362" name="Picture 2" descr="http://www.thewhiskytastingclub.co.uk/Images/doz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6100" y="2596356"/>
            <a:ext cx="4457700" cy="2809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8608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Organ Systems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422183972"/>
              </p:ext>
            </p:extLst>
          </p:nvPr>
        </p:nvGraphicFramePr>
        <p:xfrm>
          <a:off x="670677" y="1560379"/>
          <a:ext cx="10515600" cy="4871070"/>
        </p:xfrm>
        <a:graphic>
          <a:graphicData uri="http://schemas.openxmlformats.org/drawingml/2006/table">
            <a:tbl>
              <a:tblPr firstRow="1" bandRow="1">
                <a:tableStyleId>{E8034E78-7F5D-4C2E-B375-FC64B27BC917}</a:tableStyleId>
              </a:tblPr>
              <a:tblGrid>
                <a:gridCol w="2041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930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799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011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5944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Name of</a:t>
                      </a:r>
                      <a:r>
                        <a:rPr lang="en-US" baseline="0" dirty="0" smtClean="0"/>
                        <a:t> System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Major Organs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Major Function(s)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Other Function(s)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944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Skeletal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Bones, Connective Tissue, Marrow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Support and protect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Mineral storage, make blood cells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5944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Muscular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Skeletal muscle</a:t>
                      </a:r>
                      <a:r>
                        <a:rPr lang="en-US" baseline="0" dirty="0" smtClean="0">
                          <a:solidFill>
                            <a:sysClr val="windowText" lastClr="000000"/>
                          </a:solidFill>
                        </a:rPr>
                        <a:t>, Tendons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Move the body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Generates heat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944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Nervous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Brain, Spine,</a:t>
                      </a:r>
                      <a:r>
                        <a:rPr lang="en-US" baseline="0" dirty="0" smtClean="0">
                          <a:solidFill>
                            <a:sysClr val="windowText" lastClr="000000"/>
                          </a:solidFill>
                        </a:rPr>
                        <a:t> Sense Organs, Nerves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Respond</a:t>
                      </a:r>
                      <a:r>
                        <a:rPr lang="en-US" baseline="0" dirty="0" smtClean="0">
                          <a:solidFill>
                            <a:sysClr val="windowText" lastClr="000000"/>
                          </a:solidFill>
                        </a:rPr>
                        <a:t> to the world around you, regulate the body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Coordinate multiple organs</a:t>
                      </a:r>
                      <a:r>
                        <a:rPr lang="en-US" baseline="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5944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Endocrine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Pituitary</a:t>
                      </a:r>
                      <a:r>
                        <a:rPr lang="en-US" baseline="0" dirty="0" smtClean="0">
                          <a:solidFill>
                            <a:sysClr val="windowText" lastClr="000000"/>
                          </a:solidFill>
                        </a:rPr>
                        <a:t> Gland, Thyroid Gland, Pancreas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Directs changes in the body,</a:t>
                      </a:r>
                      <a:r>
                        <a:rPr lang="en-US" baseline="0" dirty="0" smtClean="0">
                          <a:solidFill>
                            <a:sysClr val="windowText" lastClr="000000"/>
                          </a:solidFill>
                        </a:rPr>
                        <a:t> sends signals</a:t>
                      </a:r>
                      <a:endParaRPr lang="en-US" dirty="0" smtClean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Adjusts metabolic</a:t>
                      </a:r>
                      <a:r>
                        <a:rPr lang="en-US" baseline="0" dirty="0" smtClean="0">
                          <a:solidFill>
                            <a:sysClr val="windowText" lastClr="000000"/>
                          </a:solidFill>
                        </a:rPr>
                        <a:t> activity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5944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Cardiovascular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Heart, Blood Vessels, Blood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Distributes blood to the</a:t>
                      </a:r>
                      <a:r>
                        <a:rPr lang="en-US" baseline="0" dirty="0" smtClean="0">
                          <a:solidFill>
                            <a:sysClr val="windowText" lastClr="000000"/>
                          </a:solidFill>
                        </a:rPr>
                        <a:t> body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Reallocates</a:t>
                      </a:r>
                      <a:r>
                        <a:rPr lang="en-US" baseline="0" dirty="0" smtClean="0">
                          <a:solidFill>
                            <a:sysClr val="windowText" lastClr="000000"/>
                          </a:solidFill>
                        </a:rPr>
                        <a:t> heat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5944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Integumentary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Skin,</a:t>
                      </a:r>
                      <a:r>
                        <a:rPr lang="en-US" baseline="0" dirty="0" smtClean="0">
                          <a:solidFill>
                            <a:sysClr val="windowText" lastClr="000000"/>
                          </a:solidFill>
                        </a:rPr>
                        <a:t> Hair, Sweat Glands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Protects against environment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Helps regulate body</a:t>
                      </a:r>
                      <a:r>
                        <a:rPr lang="en-US" baseline="0" dirty="0" smtClean="0">
                          <a:solidFill>
                            <a:sysClr val="windowText" lastClr="000000"/>
                          </a:solidFill>
                        </a:rPr>
                        <a:t> temperature, provide sensory information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5926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Organ Systems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741843200"/>
              </p:ext>
            </p:extLst>
          </p:nvPr>
        </p:nvGraphicFramePr>
        <p:xfrm>
          <a:off x="838200" y="1569492"/>
          <a:ext cx="10762396" cy="47938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690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905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905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905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5293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Name of System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Major</a:t>
                      </a:r>
                      <a:r>
                        <a:rPr lang="en-US" baseline="0" dirty="0" smtClean="0"/>
                        <a:t> Organs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Major Function(s)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Other Function(s)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529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Lymphatic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Spleen, Thymus, Lymph Nodes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Defense against infection and disease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Return tissue</a:t>
                      </a:r>
                      <a:r>
                        <a:rPr lang="en-US" baseline="0" dirty="0" smtClean="0">
                          <a:solidFill>
                            <a:sysClr val="windowText" lastClr="000000"/>
                          </a:solidFill>
                        </a:rPr>
                        <a:t> fluids to blood stream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529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Respiratory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Lungs, Trachea, Larynx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Deliver</a:t>
                      </a:r>
                      <a:r>
                        <a:rPr lang="en-US" baseline="0" dirty="0" smtClean="0">
                          <a:solidFill>
                            <a:sysClr val="windowText" lastClr="000000"/>
                          </a:solidFill>
                        </a:rPr>
                        <a:t> O</a:t>
                      </a:r>
                      <a:r>
                        <a:rPr lang="en-US" baseline="-25000" dirty="0" smtClean="0">
                          <a:solidFill>
                            <a:sysClr val="windowText" lastClr="000000"/>
                          </a:solidFill>
                        </a:rPr>
                        <a:t>2</a:t>
                      </a:r>
                      <a:r>
                        <a:rPr lang="en-US" baseline="0" dirty="0" smtClean="0">
                          <a:solidFill>
                            <a:sysClr val="windowText" lastClr="000000"/>
                          </a:solidFill>
                        </a:rPr>
                        <a:t>, Remove CO</a:t>
                      </a:r>
                      <a:r>
                        <a:rPr lang="en-US" baseline="-25000" dirty="0" smtClean="0">
                          <a:solidFill>
                            <a:sysClr val="windowText" lastClr="000000"/>
                          </a:solidFill>
                        </a:rPr>
                        <a:t>2</a:t>
                      </a:r>
                      <a:r>
                        <a:rPr lang="en-US" baseline="0" dirty="0" smtClean="0">
                          <a:solidFill>
                            <a:sysClr val="windowText" lastClr="000000"/>
                          </a:solidFill>
                        </a:rPr>
                        <a:t> from the body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Produce audible sounds for communication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529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Digestive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Stomach, Small and large Intestine, Liver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Breakdown and absorb food into the body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Store energy reserves, fight disease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6529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Urinary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Kidneys, Bladder,</a:t>
                      </a:r>
                      <a:r>
                        <a:rPr lang="en-US" baseline="0" dirty="0" smtClean="0">
                          <a:solidFill>
                            <a:sysClr val="windowText" lastClr="000000"/>
                          </a:solidFill>
                        </a:rPr>
                        <a:t> Ureters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Remove waste products from the blood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Control blood pH and ion levels,</a:t>
                      </a:r>
                      <a:r>
                        <a:rPr lang="en-US" baseline="0" dirty="0" smtClean="0">
                          <a:solidFill>
                            <a:sysClr val="windowText" lastClr="000000"/>
                          </a:solidFill>
                        </a:rPr>
                        <a:t> control liquid levels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6529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Reproductive (male)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Testes, Prostate Gland, Penis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Produce male sex cells</a:t>
                      </a:r>
                      <a:r>
                        <a:rPr lang="en-US" baseline="0" dirty="0" smtClean="0">
                          <a:solidFill>
                            <a:sysClr val="windowText" lastClr="000000"/>
                          </a:solidFill>
                        </a:rPr>
                        <a:t> and hormones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Sexual intercourse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6529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Reproductive (female)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Ovaries, Uterus, Mammary</a:t>
                      </a:r>
                      <a:r>
                        <a:rPr lang="en-US" baseline="0" dirty="0" smtClean="0">
                          <a:solidFill>
                            <a:sysClr val="windowText" lastClr="000000"/>
                          </a:solidFill>
                        </a:rPr>
                        <a:t> Glands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Produce female</a:t>
                      </a:r>
                      <a:r>
                        <a:rPr lang="en-US" baseline="0" dirty="0" smtClean="0">
                          <a:solidFill>
                            <a:sysClr val="windowText" lastClr="000000"/>
                          </a:solidFill>
                        </a:rPr>
                        <a:t> sex cells and hormones, support developing embryo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Provide</a:t>
                      </a:r>
                      <a:r>
                        <a:rPr lang="en-US" baseline="0" dirty="0" smtClean="0">
                          <a:solidFill>
                            <a:sysClr val="windowText" lastClr="000000"/>
                          </a:solidFill>
                        </a:rPr>
                        <a:t> nourishment to newborns, sexual intercourse</a:t>
                      </a:r>
                      <a:endParaRPr lang="en-US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4960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Anatomy and Physiology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181600" cy="4793539"/>
          </a:xfrm>
        </p:spPr>
        <p:txBody>
          <a:bodyPr>
            <a:normAutofit/>
          </a:bodyPr>
          <a:lstStyle/>
          <a:p>
            <a:r>
              <a:rPr lang="en-US" dirty="0" smtClean="0"/>
              <a:t>Anatomy is a fun and interesting topic to study</a:t>
            </a:r>
          </a:p>
          <a:p>
            <a:r>
              <a:rPr lang="en-US" dirty="0" smtClean="0"/>
              <a:t>It tells us how we function and live in the world</a:t>
            </a:r>
          </a:p>
          <a:p>
            <a:r>
              <a:rPr lang="en-US" dirty="0" smtClean="0"/>
              <a:t>However many people often confuse anatomy with physiology</a:t>
            </a:r>
          </a:p>
          <a:p>
            <a:r>
              <a:rPr lang="en-US" b="1" dirty="0" smtClean="0"/>
              <a:t>Anatomy </a:t>
            </a:r>
            <a:r>
              <a:rPr lang="en-US" dirty="0" smtClean="0"/>
              <a:t>is the study of physical structures of the body</a:t>
            </a:r>
          </a:p>
          <a:p>
            <a:pPr lvl="1"/>
            <a:r>
              <a:rPr lang="en-US" dirty="0" smtClean="0"/>
              <a:t>Anatomy means “cut open” in Greek</a:t>
            </a:r>
            <a:endParaRPr lang="en-US" dirty="0"/>
          </a:p>
        </p:txBody>
      </p:sp>
      <p:pic>
        <p:nvPicPr>
          <p:cNvPr id="3074" name="Picture 2" descr="http://www.citrinitas.com/history_of_viscom/images/masters/1vitruvi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5246" y="1690688"/>
            <a:ext cx="3333335" cy="4664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4966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video.nationalgeographic.com/video/101-videos/human-body-sci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41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Organ Systems</a:t>
            </a:r>
            <a:endParaRPr lang="en-US" dirty="0"/>
          </a:p>
        </p:txBody>
      </p:sp>
      <p:pic>
        <p:nvPicPr>
          <p:cNvPr id="5" name="Picture 4" descr="fig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7" t="6039" r="7437"/>
          <a:stretch/>
        </p:blipFill>
        <p:spPr bwMode="auto">
          <a:xfrm>
            <a:off x="3391443" y="1389889"/>
            <a:ext cx="5409113" cy="5351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6260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Anatomy and Physiology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Anatomy is generally broken into two different sections</a:t>
            </a:r>
          </a:p>
          <a:p>
            <a:r>
              <a:rPr lang="en-US" b="1" dirty="0" smtClean="0"/>
              <a:t>Gross anatomy </a:t>
            </a:r>
            <a:r>
              <a:rPr lang="en-US" dirty="0" smtClean="0"/>
              <a:t>describes structures that can be seen with the naked eye</a:t>
            </a:r>
          </a:p>
          <a:p>
            <a:r>
              <a:rPr lang="en-US" b="1" dirty="0" smtClean="0"/>
              <a:t>Microscopic anatomy </a:t>
            </a:r>
            <a:r>
              <a:rPr lang="en-US" dirty="0" smtClean="0"/>
              <a:t>deals with structures that cannot be seen without instruments or modification</a:t>
            </a:r>
            <a:endParaRPr lang="en-US" dirty="0"/>
          </a:p>
        </p:txBody>
      </p:sp>
      <p:pic>
        <p:nvPicPr>
          <p:cNvPr id="6" name="Picture 2" descr="http://fc00.deviantart.net/fs71/f/2014/004/3/c/eyeball_macro_2_by_adamchris1992-d6zu6g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1869" y="1928876"/>
            <a:ext cx="2810062" cy="187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csulb.edu/~cwallis/labs/visualsystem/eye.ht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5552" y="3909438"/>
            <a:ext cx="2860580" cy="2931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294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Anatomy and Physiology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However people cannot not live on physical structures alone</a:t>
            </a:r>
          </a:p>
          <a:p>
            <a:r>
              <a:rPr lang="en-US" b="1" dirty="0" smtClean="0"/>
              <a:t>Physiology</a:t>
            </a:r>
            <a:r>
              <a:rPr lang="en-US" dirty="0" smtClean="0"/>
              <a:t> is the study of how the physical structures function</a:t>
            </a:r>
          </a:p>
          <a:p>
            <a:r>
              <a:rPr lang="en-US" dirty="0" smtClean="0"/>
              <a:t>This course will combine the elements of anatomy and physiology together to give a greater understanding of the human body</a:t>
            </a:r>
          </a:p>
          <a:p>
            <a:endParaRPr lang="en-US" dirty="0"/>
          </a:p>
        </p:txBody>
      </p:sp>
      <p:pic>
        <p:nvPicPr>
          <p:cNvPr id="5122" name="Picture 2" descr="http://www.netanimations.net/Moving-ilustrated-picture-heart-beating-gif-animation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031" y="1690688"/>
            <a:ext cx="4416425" cy="5128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7612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Medical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136774"/>
            <a:ext cx="10515600" cy="4397755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Beware!!!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</p:txBody>
      </p:sp>
      <p:pic>
        <p:nvPicPr>
          <p:cNvPr id="1026" name="Picture 2" descr="http://www.marinebusiness.com.au/images/dmImage/StandardImage/marine_business_bewa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0" y="2757463"/>
            <a:ext cx="28575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2638034" y="5870549"/>
            <a:ext cx="69159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 smtClean="0"/>
              <a:t>This course uses A LOT of medical terminology</a:t>
            </a:r>
          </a:p>
        </p:txBody>
      </p:sp>
    </p:spTree>
    <p:extLst>
      <p:ext uri="{BB962C8B-B14F-4D97-AF65-F5344CB8AC3E}">
        <p14:creationId xmlns:p14="http://schemas.microsoft.com/office/powerpoint/2010/main" val="1115146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Medical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This course will use terms and terminology that are designed to make things simple</a:t>
            </a:r>
          </a:p>
          <a:p>
            <a:r>
              <a:rPr lang="en-US" dirty="0" smtClean="0"/>
              <a:t>Until you get used to the system it might seem like it is much harder</a:t>
            </a:r>
          </a:p>
          <a:p>
            <a:r>
              <a:rPr lang="en-US" dirty="0" smtClean="0"/>
              <a:t>Many medical terms use prefixes and suffixes</a:t>
            </a:r>
          </a:p>
          <a:p>
            <a:r>
              <a:rPr lang="en-US" dirty="0" smtClean="0"/>
              <a:t>They also use word parings that describe form, function and position in the body </a:t>
            </a:r>
            <a:endParaRPr lang="en-US" dirty="0"/>
          </a:p>
        </p:txBody>
      </p:sp>
      <p:pic>
        <p:nvPicPr>
          <p:cNvPr id="7170" name="Picture 2" descr="http://www.nlm.nih.gov/medlineplus/images/medicalword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0" t="4725" r="7667" b="22574"/>
          <a:stretch/>
        </p:blipFill>
        <p:spPr bwMode="auto">
          <a:xfrm>
            <a:off x="6303331" y="2288500"/>
            <a:ext cx="5474687" cy="3425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7830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Medical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To give an example </a:t>
            </a:r>
          </a:p>
          <a:p>
            <a:pPr lvl="1"/>
            <a:r>
              <a:rPr lang="en-US" dirty="0" smtClean="0"/>
              <a:t>The term “cardiac” refers to the heart</a:t>
            </a:r>
          </a:p>
          <a:p>
            <a:pPr lvl="1"/>
            <a:r>
              <a:rPr lang="en-US" dirty="0" smtClean="0"/>
              <a:t>Veins carry blood to the heart</a:t>
            </a:r>
          </a:p>
          <a:p>
            <a:pPr lvl="1"/>
            <a:r>
              <a:rPr lang="en-US" dirty="0" smtClean="0"/>
              <a:t>The term “great” can mean uppermost or largest</a:t>
            </a:r>
          </a:p>
          <a:p>
            <a:r>
              <a:rPr lang="en-US" dirty="0" smtClean="0"/>
              <a:t>The great cardiac vein is the largest vein on the heart</a:t>
            </a:r>
          </a:p>
          <a:p>
            <a:r>
              <a:rPr lang="en-US" dirty="0" smtClean="0"/>
              <a:t>It carries deoxygenated blood from heart tissue back to the heart</a:t>
            </a:r>
            <a:endParaRPr lang="en-US" dirty="0"/>
          </a:p>
        </p:txBody>
      </p:sp>
      <p:pic>
        <p:nvPicPr>
          <p:cNvPr id="2050" name="Picture 2" descr="http://upload.wikimedia.org/wikipedia/commons/0/05/Gray55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181" y="1462881"/>
            <a:ext cx="5715000" cy="5076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177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Medical Terms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There are some common medical terms that you will need to identify during this course</a:t>
            </a:r>
          </a:p>
          <a:p>
            <a:r>
              <a:rPr lang="en-US" dirty="0" smtClean="0"/>
              <a:t>The basics are important to understand because they are key to discovering where thing are in the body</a:t>
            </a:r>
          </a:p>
          <a:p>
            <a:r>
              <a:rPr lang="en-US" dirty="0" smtClean="0"/>
              <a:t>Keep that in mind while I assault you with vocabulary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b="4027"/>
          <a:stretch/>
        </p:blipFill>
        <p:spPr>
          <a:xfrm>
            <a:off x="646828" y="1982835"/>
            <a:ext cx="5223481" cy="376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425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Medical Terms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592630471"/>
              </p:ext>
            </p:extLst>
          </p:nvPr>
        </p:nvGraphicFramePr>
        <p:xfrm>
          <a:off x="6172200" y="1825625"/>
          <a:ext cx="5181600" cy="4034139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590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802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Term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Refers To…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522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Pulmonary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Lungs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522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Hepatic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Liver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522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Gastric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Stomach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522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Cardiac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Heart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2522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Dermal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Skin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7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2331700"/>
              </p:ext>
            </p:extLst>
          </p:nvPr>
        </p:nvGraphicFramePr>
        <p:xfrm>
          <a:off x="503153" y="1825625"/>
          <a:ext cx="5181600" cy="4034139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590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802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Term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Refers To…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522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Cephalic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Head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522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Brachial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Arm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522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Cervical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Neck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522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Nasal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Nose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2522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Oral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Mouth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9535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</TotalTime>
  <Words>906</Words>
  <Application>Microsoft Office PowerPoint</Application>
  <PresentationFormat>Widescreen</PresentationFormat>
  <Paragraphs>162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Calibri Light</vt:lpstr>
      <vt:lpstr>Office Theme</vt:lpstr>
      <vt:lpstr>Introduction To Anatomy</vt:lpstr>
      <vt:lpstr>Anatomy and Physiology</vt:lpstr>
      <vt:lpstr>Anatomy and Physiology</vt:lpstr>
      <vt:lpstr>Anatomy and Physiology</vt:lpstr>
      <vt:lpstr>Medical Terms</vt:lpstr>
      <vt:lpstr>Medical Terms</vt:lpstr>
      <vt:lpstr>Medical Terms</vt:lpstr>
      <vt:lpstr>Medical Terms</vt:lpstr>
      <vt:lpstr>Medical Terms</vt:lpstr>
      <vt:lpstr>Levels of Organization</vt:lpstr>
      <vt:lpstr>Levels of Organization</vt:lpstr>
      <vt:lpstr>Levels of Organization</vt:lpstr>
      <vt:lpstr>Levels of Organization</vt:lpstr>
      <vt:lpstr>Levels of Organization</vt:lpstr>
      <vt:lpstr>Levels of Organization</vt:lpstr>
      <vt:lpstr>Levels of Organization</vt:lpstr>
      <vt:lpstr>Organ Systems</vt:lpstr>
      <vt:lpstr>Organ Systems</vt:lpstr>
      <vt:lpstr>Organ Systems</vt:lpstr>
      <vt:lpstr>Video</vt:lpstr>
      <vt:lpstr>Organ Systems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Anatomy</dc:title>
  <dc:creator>Owdij, Michael</dc:creator>
  <cp:lastModifiedBy>Owdij, Michael</cp:lastModifiedBy>
  <cp:revision>24</cp:revision>
  <dcterms:created xsi:type="dcterms:W3CDTF">2014-07-10T17:41:09Z</dcterms:created>
  <dcterms:modified xsi:type="dcterms:W3CDTF">2016-09-06T13:16:30Z</dcterms:modified>
</cp:coreProperties>
</file>