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70" r:id="rId5"/>
    <p:sldId id="260" r:id="rId6"/>
    <p:sldId id="261" r:id="rId7"/>
    <p:sldId id="262" r:id="rId8"/>
    <p:sldId id="266" r:id="rId9"/>
    <p:sldId id="263" r:id="rId10"/>
    <p:sldId id="267" r:id="rId11"/>
    <p:sldId id="264" r:id="rId12"/>
    <p:sldId id="268" r:id="rId13"/>
    <p:sldId id="265" r:id="rId14"/>
    <p:sldId id="269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13" autoAdjust="0"/>
    <p:restoredTop sz="94660"/>
  </p:normalViewPr>
  <p:slideViewPr>
    <p:cSldViewPr snapToGrid="0">
      <p:cViewPr varScale="1">
        <p:scale>
          <a:sx n="91" d="100"/>
          <a:sy n="91" d="100"/>
        </p:scale>
        <p:origin x="72" y="1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1042ED-66F9-4CF5-93FF-1D142BE03D9E}" type="datetimeFigureOut">
              <a:rPr lang="en-US" smtClean="0"/>
              <a:t>9/9/2016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9BCCB-0E2E-40A1-9136-4E02B54DCB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36196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1042ED-66F9-4CF5-93FF-1D142BE03D9E}" type="datetimeFigureOut">
              <a:rPr lang="en-US" smtClean="0"/>
              <a:t>9/9/2016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9BCCB-0E2E-40A1-9136-4E02B54DCB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75609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1042ED-66F9-4CF5-93FF-1D142BE03D9E}" type="datetimeFigureOut">
              <a:rPr lang="en-US" smtClean="0"/>
              <a:t>9/9/2016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9BCCB-0E2E-40A1-9136-4E02B54DCB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47490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1042ED-66F9-4CF5-93FF-1D142BE03D9E}" type="datetimeFigureOut">
              <a:rPr lang="en-US" smtClean="0"/>
              <a:t>9/9/2016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9BCCB-0E2E-40A1-9136-4E02B54DCB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02250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1042ED-66F9-4CF5-93FF-1D142BE03D9E}" type="datetimeFigureOut">
              <a:rPr lang="en-US" smtClean="0"/>
              <a:t>9/9/2016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9BCCB-0E2E-40A1-9136-4E02B54DCB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81343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1042ED-66F9-4CF5-93FF-1D142BE03D9E}" type="datetimeFigureOut">
              <a:rPr lang="en-US" smtClean="0"/>
              <a:t>9/9/2016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9BCCB-0E2E-40A1-9136-4E02B54DCB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12471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1042ED-66F9-4CF5-93FF-1D142BE03D9E}" type="datetimeFigureOut">
              <a:rPr lang="en-US" smtClean="0"/>
              <a:t>9/9/2016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9BCCB-0E2E-40A1-9136-4E02B54DCB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77299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1042ED-66F9-4CF5-93FF-1D142BE03D9E}" type="datetimeFigureOut">
              <a:rPr lang="en-US" smtClean="0"/>
              <a:t>9/9/2016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9BCCB-0E2E-40A1-9136-4E02B54DCB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76280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1042ED-66F9-4CF5-93FF-1D142BE03D9E}" type="datetimeFigureOut">
              <a:rPr lang="en-US" smtClean="0"/>
              <a:t>9/9/2016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9BCCB-0E2E-40A1-9136-4E02B54DCB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31064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1042ED-66F9-4CF5-93FF-1D142BE03D9E}" type="datetimeFigureOut">
              <a:rPr lang="en-US" smtClean="0"/>
              <a:t>9/9/2016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9BCCB-0E2E-40A1-9136-4E02B54DCB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16521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1042ED-66F9-4CF5-93FF-1D142BE03D9E}" type="datetimeFigureOut">
              <a:rPr lang="en-US" smtClean="0"/>
              <a:t>9/9/2016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9BCCB-0E2E-40A1-9136-4E02B54DCB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76562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1042ED-66F9-4CF5-93FF-1D142BE03D9E}" type="datetimeFigureOut">
              <a:rPr lang="en-US" smtClean="0"/>
              <a:t>9/9/2016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F9BCCB-0E2E-40A1-9136-4E02B54DCB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13725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Xsq0sQp6DwU" TargetMode="Externa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voanews.com/content/pig-bladder-helps-patients-stem-cells-grow-missing-muscles/1971525.html" TargetMode="Externa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oPerfpxYJ1U" TargetMode="Externa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31OaRPgmEZc" TargetMode="Externa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Histology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Different Types of Tissues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6812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Video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3D Surgery … you should be fine</a:t>
            </a:r>
          </a:p>
          <a:p>
            <a:r>
              <a:rPr lang="en-US" dirty="0">
                <a:hlinkClick r:id="rId2"/>
              </a:rPr>
              <a:t>https://</a:t>
            </a:r>
            <a:r>
              <a:rPr lang="en-US" dirty="0" smtClean="0">
                <a:hlinkClick r:id="rId2"/>
              </a:rPr>
              <a:t>www.youtube.com/watch?v=Xsq0sQp6DwU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0058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Types of Tissue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b="1" dirty="0" smtClean="0"/>
              <a:t>Muscle tissue </a:t>
            </a:r>
            <a:r>
              <a:rPr lang="en-US" dirty="0" smtClean="0"/>
              <a:t>is specialized for contraction</a:t>
            </a:r>
          </a:p>
          <a:p>
            <a:r>
              <a:rPr lang="en-US" dirty="0" smtClean="0"/>
              <a:t>This includes many major types of tissue</a:t>
            </a:r>
          </a:p>
          <a:p>
            <a:r>
              <a:rPr lang="en-US" dirty="0" smtClean="0"/>
              <a:t>Your biceps are example of skeletal muscle tissue</a:t>
            </a:r>
          </a:p>
          <a:p>
            <a:r>
              <a:rPr lang="en-US" dirty="0" smtClean="0"/>
              <a:t>Your heart is an example of cardiac muscle tissue</a:t>
            </a:r>
          </a:p>
          <a:p>
            <a:r>
              <a:rPr lang="en-US" dirty="0" smtClean="0"/>
              <a:t>Your esophagus is an example of smooth muscle tissue</a:t>
            </a:r>
            <a:endParaRPr lang="en-US" dirty="0"/>
          </a:p>
        </p:txBody>
      </p:sp>
      <p:pic>
        <p:nvPicPr>
          <p:cNvPr id="5122" name="Picture 2" descr="http://www.highlands.edu/academics/divisions/scipe/biology/faculty/harnden/2121/images/mysium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6625" y="1487483"/>
            <a:ext cx="4757620" cy="50276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694172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Video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http://</a:t>
            </a:r>
            <a:r>
              <a:rPr lang="en-US" dirty="0" smtClean="0">
                <a:hlinkClick r:id="rId2"/>
              </a:rPr>
              <a:t>www.voanews.com/content/pig-bladder-helps-patients-stem-cells-grow-missing-muscles/1971525.html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8957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Types of Tissue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b="1" dirty="0" smtClean="0"/>
              <a:t>Neural tissue </a:t>
            </a:r>
            <a:r>
              <a:rPr lang="en-US" dirty="0" smtClean="0"/>
              <a:t>carries information from one part of the body to the next</a:t>
            </a:r>
          </a:p>
          <a:p>
            <a:r>
              <a:rPr lang="en-US" dirty="0" smtClean="0"/>
              <a:t>It does this by carrying electrical impulses</a:t>
            </a:r>
          </a:p>
          <a:p>
            <a:r>
              <a:rPr lang="en-US" dirty="0" smtClean="0"/>
              <a:t>Your brain and spine make up the central nervous system</a:t>
            </a:r>
          </a:p>
          <a:p>
            <a:r>
              <a:rPr lang="en-US" dirty="0" smtClean="0"/>
              <a:t>Other nerves and sense organs make up the peripheral nervous system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6297" y="2096614"/>
            <a:ext cx="5085692" cy="3809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97588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Video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>
                <a:hlinkClick r:id="rId2"/>
              </a:rPr>
              <a:t>https</a:t>
            </a:r>
            <a:r>
              <a:rPr lang="en-US">
                <a:hlinkClick r:id="rId2"/>
              </a:rPr>
              <a:t>://</a:t>
            </a:r>
            <a:r>
              <a:rPr lang="en-US" smtClean="0">
                <a:hlinkClick r:id="rId2"/>
              </a:rPr>
              <a:t>www.youtube.com/watch?v=oPerfpxYJ1U</a:t>
            </a:r>
            <a:r>
              <a:rPr lang="en-US" smtClean="0"/>
              <a:t> 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9965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Histology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The world around us is run by cells</a:t>
            </a:r>
          </a:p>
          <a:p>
            <a:r>
              <a:rPr lang="en-US" dirty="0" smtClean="0"/>
              <a:t>We often like to think that we are the dominant organisms</a:t>
            </a:r>
          </a:p>
          <a:p>
            <a:r>
              <a:rPr lang="en-US" dirty="0" smtClean="0"/>
              <a:t>However, what we do is dictated by the types of cells that we have interacting within us and with the </a:t>
            </a:r>
            <a:r>
              <a:rPr lang="en-US" dirty="0" smtClean="0"/>
              <a:t>environment</a:t>
            </a:r>
            <a:endParaRPr lang="en-US" dirty="0"/>
          </a:p>
        </p:txBody>
      </p:sp>
      <p:pic>
        <p:nvPicPr>
          <p:cNvPr id="1026" name="Picture 2" descr="http://images.wisegeek.com/cells-in-blu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56832" y="1825625"/>
            <a:ext cx="4210558" cy="34690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96832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Histology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b="1" dirty="0" smtClean="0"/>
              <a:t>Histology</a:t>
            </a:r>
            <a:r>
              <a:rPr lang="en-US" dirty="0" smtClean="0"/>
              <a:t> is the study of the microscopic cells and tissues</a:t>
            </a:r>
          </a:p>
          <a:p>
            <a:pPr lvl="1"/>
            <a:r>
              <a:rPr lang="en-US" dirty="0" err="1" smtClean="0"/>
              <a:t>Histos</a:t>
            </a:r>
            <a:r>
              <a:rPr lang="en-US" dirty="0" smtClean="0"/>
              <a:t> – Tissue</a:t>
            </a:r>
          </a:p>
          <a:p>
            <a:pPr lvl="1"/>
            <a:r>
              <a:rPr lang="en-US" dirty="0" smtClean="0"/>
              <a:t>Ology – Science</a:t>
            </a:r>
          </a:p>
          <a:p>
            <a:r>
              <a:rPr lang="en-US" dirty="0" smtClean="0"/>
              <a:t>It is an exciting world filled with studies into the microscopic world around us</a:t>
            </a:r>
          </a:p>
          <a:p>
            <a:r>
              <a:rPr lang="en-US" dirty="0" smtClean="0"/>
              <a:t>When we apply it to anatomy we can start to discover why our bodies behave the way that they do</a:t>
            </a:r>
          </a:p>
          <a:p>
            <a:endParaRPr lang="en-US" dirty="0"/>
          </a:p>
        </p:txBody>
      </p:sp>
      <p:pic>
        <p:nvPicPr>
          <p:cNvPr id="2050" name="Picture 2" descr="http://www.mdanderson.org/education-and-research/departments-programs-and-labs/departments-and-divisions/science-park/resources/histology---tissue-processing/histo-banner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646" y="2203577"/>
            <a:ext cx="5481761" cy="34535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754592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Histology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r>
              <a:rPr lang="en-US" dirty="0"/>
              <a:t>Take a minute and put a </a:t>
            </a:r>
            <a:r>
              <a:rPr lang="en-US" dirty="0" smtClean="0"/>
              <a:t>prediction </a:t>
            </a:r>
            <a:r>
              <a:rPr lang="en-US" dirty="0"/>
              <a:t>on the board</a:t>
            </a:r>
          </a:p>
          <a:p>
            <a:r>
              <a:rPr lang="en-US" dirty="0"/>
              <a:t>How many cells (very rough average) are in a human body</a:t>
            </a:r>
            <a:r>
              <a:rPr lang="en-US" dirty="0" smtClean="0"/>
              <a:t>?</a:t>
            </a:r>
          </a:p>
          <a:p>
            <a:r>
              <a:rPr lang="en-US" dirty="0" smtClean="0"/>
              <a:t>The answer might surprise you</a:t>
            </a:r>
          </a:p>
          <a:p>
            <a:endParaRPr lang="en-US" dirty="0"/>
          </a:p>
          <a:p>
            <a:r>
              <a:rPr lang="en-US" dirty="0" smtClean="0"/>
              <a:t>Are you ready for the answer…</a:t>
            </a:r>
          </a:p>
          <a:p>
            <a:r>
              <a:rPr lang="en-US" dirty="0" smtClean="0"/>
              <a:t>Around 37 trillion</a:t>
            </a:r>
          </a:p>
          <a:p>
            <a:pPr lvl="1"/>
            <a:r>
              <a:rPr lang="en-US" dirty="0" smtClean="0"/>
              <a:t>Only 50 billion are fat cells!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66929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Types of Tissue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Each </a:t>
            </a:r>
            <a:r>
              <a:rPr lang="en-US" dirty="0" smtClean="0"/>
              <a:t>and every one of our bodies contains trillions of cells</a:t>
            </a:r>
          </a:p>
          <a:p>
            <a:r>
              <a:rPr lang="en-US" dirty="0" smtClean="0"/>
              <a:t>However, there are only around 200 different types of cells</a:t>
            </a:r>
          </a:p>
          <a:p>
            <a:r>
              <a:rPr lang="en-US" dirty="0" smtClean="0"/>
              <a:t>These cells combine to make up all of the tissues in your body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6855" t="16955" b="17134"/>
          <a:stretch/>
        </p:blipFill>
        <p:spPr>
          <a:xfrm>
            <a:off x="6096000" y="2361063"/>
            <a:ext cx="5650742" cy="26657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77770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Types of Tissue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Out of all of the types of cells, there are only 4 major basic categories of cells</a:t>
            </a:r>
          </a:p>
          <a:p>
            <a:r>
              <a:rPr lang="en-US" dirty="0" smtClean="0"/>
              <a:t>Each of these types do different jobs and perform different functions</a:t>
            </a:r>
          </a:p>
          <a:p>
            <a:r>
              <a:rPr lang="en-US" dirty="0" smtClean="0"/>
              <a:t>The four major categories can also be found in different areas of the body</a:t>
            </a: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3074" name="Picture 2" descr="http://classconnection.s3.amazonaws.com/12/flashcards/867012/png/four_types_of_lung_cancer_histology1331561457196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9432" y="2152427"/>
            <a:ext cx="5506350" cy="36977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187491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Types of Tissue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b="1" dirty="0" smtClean="0"/>
              <a:t>Epithelial tissue </a:t>
            </a:r>
            <a:r>
              <a:rPr lang="en-US" dirty="0" smtClean="0"/>
              <a:t>covers exposed surfaces, lines internal passageways and chambers and forms glands</a:t>
            </a:r>
          </a:p>
          <a:p>
            <a:r>
              <a:rPr lang="en-US" dirty="0" smtClean="0"/>
              <a:t>We should be familiar with this type of tissue because it is the one that creates our skin</a:t>
            </a:r>
          </a:p>
          <a:p>
            <a:r>
              <a:rPr lang="en-US" dirty="0" smtClean="0"/>
              <a:t>Many other organs have this type of tissue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r="4388" b="9814"/>
          <a:stretch/>
        </p:blipFill>
        <p:spPr>
          <a:xfrm>
            <a:off x="6333477" y="1988249"/>
            <a:ext cx="5335360" cy="40260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29286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Video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46565"/>
            <a:ext cx="5181600" cy="4351338"/>
          </a:xfrm>
        </p:spPr>
        <p:txBody>
          <a:bodyPr>
            <a:normAutofit lnSpcReduction="10000"/>
          </a:bodyPr>
          <a:lstStyle/>
          <a:p>
            <a:r>
              <a:rPr lang="en-US" dirty="0">
                <a:hlinkClick r:id="rId2"/>
              </a:rPr>
              <a:t>https://</a:t>
            </a:r>
            <a:r>
              <a:rPr lang="en-US" dirty="0" smtClean="0">
                <a:hlinkClick r:id="rId2"/>
              </a:rPr>
              <a:t>www.youtube.com/watch?v=31OaRPgmEZc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Ok… this is the first bad one of the class</a:t>
            </a:r>
          </a:p>
          <a:p>
            <a:r>
              <a:rPr lang="en-US" dirty="0" smtClean="0"/>
              <a:t>It is very graphic!</a:t>
            </a:r>
          </a:p>
          <a:p>
            <a:r>
              <a:rPr lang="en-US" dirty="0" smtClean="0"/>
              <a:t>However, it demonstrates a great point!</a:t>
            </a:r>
          </a:p>
          <a:p>
            <a:r>
              <a:rPr lang="en-US" dirty="0" smtClean="0"/>
              <a:t>YOU DO NOT NEED TO WATCH!</a:t>
            </a:r>
          </a:p>
          <a:p>
            <a:r>
              <a:rPr lang="en-US" dirty="0" smtClean="0"/>
              <a:t>IF YOU DO NOT FEEL WELL, REST ON THE GROUND</a:t>
            </a:r>
          </a:p>
          <a:p>
            <a:pPr lvl="1"/>
            <a:r>
              <a:rPr lang="en-US" dirty="0" smtClean="0"/>
              <a:t>No one will make fun of you and you will be safe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2576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Types of Tissue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b="1" dirty="0" smtClean="0"/>
              <a:t>Connective tissue </a:t>
            </a:r>
            <a:r>
              <a:rPr lang="en-US" dirty="0" smtClean="0"/>
              <a:t>fills internal spaces, provides structural support for other tissues, transports materials within the body and stores energy</a:t>
            </a:r>
          </a:p>
          <a:p>
            <a:r>
              <a:rPr lang="en-US" dirty="0" smtClean="0"/>
              <a:t>This is the type of tissue that is the most diversified in your body</a:t>
            </a:r>
          </a:p>
          <a:p>
            <a:r>
              <a:rPr lang="en-US" dirty="0" smtClean="0"/>
              <a:t>Fat, blood and cartilage are all good examples of connective tissue</a:t>
            </a:r>
            <a:endParaRPr lang="en-US" dirty="0"/>
          </a:p>
        </p:txBody>
      </p:sp>
      <p:pic>
        <p:nvPicPr>
          <p:cNvPr id="4098" name="Picture 2" descr="http://www.pelvicpainrehab.com/wp-content/uploads/2013/08/connective-tissue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2086769"/>
            <a:ext cx="4944062" cy="39591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220290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109</TotalTime>
  <Words>485</Words>
  <Application>Microsoft Office PowerPoint</Application>
  <PresentationFormat>Widescreen</PresentationFormat>
  <Paragraphs>62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8" baseType="lpstr">
      <vt:lpstr>Arial</vt:lpstr>
      <vt:lpstr>Calibri</vt:lpstr>
      <vt:lpstr>Calibri Light</vt:lpstr>
      <vt:lpstr>Office Theme</vt:lpstr>
      <vt:lpstr>Histology</vt:lpstr>
      <vt:lpstr>Histology</vt:lpstr>
      <vt:lpstr>Histology</vt:lpstr>
      <vt:lpstr>Histology</vt:lpstr>
      <vt:lpstr>Types of Tissue</vt:lpstr>
      <vt:lpstr>Types of Tissue</vt:lpstr>
      <vt:lpstr>Types of Tissue</vt:lpstr>
      <vt:lpstr>Video</vt:lpstr>
      <vt:lpstr>Types of Tissue</vt:lpstr>
      <vt:lpstr>Video</vt:lpstr>
      <vt:lpstr>Types of Tissue</vt:lpstr>
      <vt:lpstr>Video</vt:lpstr>
      <vt:lpstr>Types of Tissue</vt:lpstr>
      <vt:lpstr>Video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Histology</dc:title>
  <dc:creator>Owdij, Michael</dc:creator>
  <cp:lastModifiedBy>Owdij, Michael</cp:lastModifiedBy>
  <cp:revision>13</cp:revision>
  <dcterms:created xsi:type="dcterms:W3CDTF">2014-09-15T15:08:25Z</dcterms:created>
  <dcterms:modified xsi:type="dcterms:W3CDTF">2016-09-09T10:29:22Z</dcterms:modified>
</cp:coreProperties>
</file>